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324" r:id="rId3"/>
    <p:sldId id="325" r:id="rId4"/>
    <p:sldId id="326" r:id="rId5"/>
    <p:sldId id="338" r:id="rId6"/>
    <p:sldId id="327" r:id="rId7"/>
    <p:sldId id="343" r:id="rId8"/>
    <p:sldId id="329" r:id="rId9"/>
    <p:sldId id="344" r:id="rId10"/>
    <p:sldId id="340" r:id="rId11"/>
    <p:sldId id="341" r:id="rId12"/>
    <p:sldId id="342" r:id="rId13"/>
    <p:sldId id="345" r:id="rId14"/>
    <p:sldId id="331" r:id="rId15"/>
    <p:sldId id="346" r:id="rId16"/>
    <p:sldId id="335" r:id="rId17"/>
    <p:sldId id="347" r:id="rId18"/>
    <p:sldId id="348" r:id="rId19"/>
    <p:sldId id="349" r:id="rId20"/>
    <p:sldId id="350" r:id="rId21"/>
    <p:sldId id="337" r:id="rId22"/>
    <p:sldId id="339" r:id="rId2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7E09"/>
    <a:srgbClr val="142234"/>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5" autoAdjust="0"/>
    <p:restoredTop sz="94664" autoAdjust="0"/>
  </p:normalViewPr>
  <p:slideViewPr>
    <p:cSldViewPr>
      <p:cViewPr varScale="1">
        <p:scale>
          <a:sx n="110" d="100"/>
          <a:sy n="110" d="100"/>
        </p:scale>
        <p:origin x="-164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A7AAD6-17B2-4046-9944-01A1A438E508}"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s-ES"/>
        </a:p>
      </dgm:t>
    </dgm:pt>
    <dgm:pt modelId="{228D0EA2-12C7-46DA-B681-A1C02C048233}">
      <dgm:prSet phldrT="[Texto]" custT="1"/>
      <dgm:spPr>
        <a:solidFill>
          <a:srgbClr val="142234"/>
        </a:solidFill>
        <a:ln>
          <a:solidFill>
            <a:srgbClr val="E97E09"/>
          </a:solidFill>
        </a:ln>
      </dgm:spPr>
      <dgm:t>
        <a:bodyPr/>
        <a:lstStyle/>
        <a:p>
          <a:r>
            <a:rPr lang="es-ES" sz="1800" b="1" dirty="0" smtClean="0">
              <a:latin typeface="Garamond" panose="02020404030301010803" pitchFamily="18" charset="0"/>
            </a:rPr>
            <a:t>PASO </a:t>
          </a:r>
          <a:r>
            <a:rPr lang="es-ES" sz="1800" b="1" dirty="0" smtClean="0">
              <a:latin typeface="Garamond" panose="02020404030301010803" pitchFamily="18" charset="0"/>
            </a:rPr>
            <a:t>1: EVALUAR EL ENTORNO DE MERCADO</a:t>
          </a:r>
          <a:endParaRPr lang="es-ES" sz="1800" b="1" dirty="0">
            <a:latin typeface="Garamond" panose="02020404030301010803" pitchFamily="18" charset="0"/>
          </a:endParaRPr>
        </a:p>
      </dgm:t>
    </dgm:pt>
    <dgm:pt modelId="{04CA2C68-D241-4A5C-B2EC-86B87FFA6C62}" type="parTrans" cxnId="{0B4FF260-E877-4643-8025-74FD9C919577}">
      <dgm:prSet/>
      <dgm:spPr/>
      <dgm:t>
        <a:bodyPr/>
        <a:lstStyle/>
        <a:p>
          <a:endParaRPr lang="es-ES">
            <a:latin typeface="Garamond" panose="02020404030301010803" pitchFamily="18" charset="0"/>
          </a:endParaRPr>
        </a:p>
      </dgm:t>
    </dgm:pt>
    <dgm:pt modelId="{6286DD5C-8672-45E0-9EBB-BC76DC35BC4B}" type="sibTrans" cxnId="{0B4FF260-E877-4643-8025-74FD9C919577}">
      <dgm:prSet/>
      <dgm:spPr/>
      <dgm:t>
        <a:bodyPr/>
        <a:lstStyle/>
        <a:p>
          <a:endParaRPr lang="es-ES">
            <a:latin typeface="Garamond" panose="02020404030301010803" pitchFamily="18" charset="0"/>
          </a:endParaRPr>
        </a:p>
      </dgm:t>
    </dgm:pt>
    <dgm:pt modelId="{D6B5E185-278B-48FD-B2C2-B00299B5A82E}">
      <dgm:prSet phldrT="[Texto]" custT="1"/>
      <dgm:spPr/>
      <dgm:t>
        <a:bodyPr/>
        <a:lstStyle/>
        <a:p>
          <a:r>
            <a:rPr lang="es-ES" sz="1600" dirty="0" smtClean="0">
              <a:solidFill>
                <a:schemeClr val="tx2">
                  <a:lumMod val="50000"/>
                </a:schemeClr>
              </a:solidFill>
              <a:latin typeface="Garamond" pitchFamily="18" charset="0"/>
              <a:cs typeface="Mangal" pitchFamily="2"/>
            </a:rPr>
            <a:t>Analizamos nuestro gráfico superior de referencia y determinamos nuestro entorno de mercado. </a:t>
          </a:r>
          <a:endParaRPr lang="es-ES" sz="1600" dirty="0">
            <a:latin typeface="Garamond" panose="02020404030301010803" pitchFamily="18" charset="0"/>
          </a:endParaRPr>
        </a:p>
      </dgm:t>
    </dgm:pt>
    <dgm:pt modelId="{8A00A9C5-524D-4117-8CEF-CAAD577570E1}" type="parTrans" cxnId="{936BCA07-DA28-4AC4-BBE3-CD576E193BA0}">
      <dgm:prSet/>
      <dgm:spPr/>
      <dgm:t>
        <a:bodyPr/>
        <a:lstStyle/>
        <a:p>
          <a:endParaRPr lang="es-ES">
            <a:latin typeface="Garamond" panose="02020404030301010803" pitchFamily="18" charset="0"/>
          </a:endParaRPr>
        </a:p>
      </dgm:t>
    </dgm:pt>
    <dgm:pt modelId="{76FB9430-36B7-4B03-B3D0-D42685F0B930}" type="sibTrans" cxnId="{936BCA07-DA28-4AC4-BBE3-CD576E193BA0}">
      <dgm:prSet/>
      <dgm:spPr/>
      <dgm:t>
        <a:bodyPr/>
        <a:lstStyle/>
        <a:p>
          <a:endParaRPr lang="es-ES">
            <a:latin typeface="Garamond" panose="02020404030301010803" pitchFamily="18" charset="0"/>
          </a:endParaRPr>
        </a:p>
      </dgm:t>
    </dgm:pt>
    <dgm:pt modelId="{D485D0E6-1E51-44ED-9A43-08238EDE2E77}">
      <dgm:prSet phldrT="[Texto]" custT="1"/>
      <dgm:spPr>
        <a:solidFill>
          <a:srgbClr val="142234"/>
        </a:solidFill>
        <a:ln>
          <a:solidFill>
            <a:srgbClr val="E97E09"/>
          </a:solidFill>
        </a:ln>
      </dgm:spPr>
      <dgm:t>
        <a:bodyPr/>
        <a:lstStyle/>
        <a:p>
          <a:r>
            <a:rPr lang="es-ES" sz="1800" b="1" dirty="0" smtClean="0">
              <a:latin typeface="Garamond" panose="02020404030301010803" pitchFamily="18" charset="0"/>
            </a:rPr>
            <a:t>PASO </a:t>
          </a:r>
          <a:r>
            <a:rPr lang="es-ES" sz="1800" b="1" dirty="0" smtClean="0">
              <a:latin typeface="Garamond" panose="02020404030301010803" pitchFamily="18" charset="0"/>
            </a:rPr>
            <a:t>2: ESTABLECER ÁREAS DE CONFLUENCIA DE ELEMENTOS TÉCNICOS.  </a:t>
          </a:r>
          <a:endParaRPr lang="es-ES" sz="1800" b="1" dirty="0">
            <a:latin typeface="Garamond" panose="02020404030301010803" pitchFamily="18" charset="0"/>
          </a:endParaRPr>
        </a:p>
      </dgm:t>
    </dgm:pt>
    <dgm:pt modelId="{41FD4C6D-7B38-4688-93FA-B852B6C60FDB}" type="parTrans" cxnId="{CAAF7C6D-AF0F-4F2B-B3C6-038BC783FBC8}">
      <dgm:prSet/>
      <dgm:spPr/>
      <dgm:t>
        <a:bodyPr/>
        <a:lstStyle/>
        <a:p>
          <a:endParaRPr lang="es-ES">
            <a:latin typeface="Garamond" panose="02020404030301010803" pitchFamily="18" charset="0"/>
          </a:endParaRPr>
        </a:p>
      </dgm:t>
    </dgm:pt>
    <dgm:pt modelId="{F4C4A672-D7E5-40E9-BFE4-5EA1FBE923B5}" type="sibTrans" cxnId="{CAAF7C6D-AF0F-4F2B-B3C6-038BC783FBC8}">
      <dgm:prSet/>
      <dgm:spPr/>
      <dgm:t>
        <a:bodyPr/>
        <a:lstStyle/>
        <a:p>
          <a:endParaRPr lang="es-ES">
            <a:latin typeface="Garamond" panose="02020404030301010803" pitchFamily="18" charset="0"/>
          </a:endParaRPr>
        </a:p>
      </dgm:t>
    </dgm:pt>
    <dgm:pt modelId="{B5A0B98B-4F56-47C2-AC0A-5CBC1C1E1156}">
      <dgm:prSet phldrT="[Texto]" custT="1"/>
      <dgm:spPr/>
      <dgm:t>
        <a:bodyPr/>
        <a:lstStyle/>
        <a:p>
          <a:pPr algn="just"/>
          <a:r>
            <a:rPr lang="es-ES" sz="1600" dirty="0" smtClean="0">
              <a:solidFill>
                <a:schemeClr val="tx2">
                  <a:lumMod val="50000"/>
                </a:schemeClr>
              </a:solidFill>
              <a:latin typeface="Garamond" pitchFamily="18" charset="0"/>
              <a:cs typeface="Mangal" pitchFamily="2"/>
            </a:rPr>
            <a:t>Nos desplazamos al gráfico de análisis para localizar áreas donde tengamos una zona de confluencia de al menos dos elementos técnicos.</a:t>
          </a:r>
          <a:endParaRPr lang="es-ES" sz="1600" dirty="0">
            <a:latin typeface="Garamond" panose="02020404030301010803" pitchFamily="18" charset="0"/>
          </a:endParaRPr>
        </a:p>
      </dgm:t>
    </dgm:pt>
    <dgm:pt modelId="{2CDDD777-6BE6-4914-85FF-46F40F71A997}" type="parTrans" cxnId="{371E509B-A0BA-4377-B2A7-EAECF38BAD2C}">
      <dgm:prSet/>
      <dgm:spPr/>
      <dgm:t>
        <a:bodyPr/>
        <a:lstStyle/>
        <a:p>
          <a:endParaRPr lang="es-ES">
            <a:latin typeface="Garamond" panose="02020404030301010803" pitchFamily="18" charset="0"/>
          </a:endParaRPr>
        </a:p>
      </dgm:t>
    </dgm:pt>
    <dgm:pt modelId="{8D2207B3-38B6-47AD-8FB1-072641C72AF4}" type="sibTrans" cxnId="{371E509B-A0BA-4377-B2A7-EAECF38BAD2C}">
      <dgm:prSet/>
      <dgm:spPr/>
      <dgm:t>
        <a:bodyPr/>
        <a:lstStyle/>
        <a:p>
          <a:endParaRPr lang="es-ES">
            <a:latin typeface="Garamond" panose="02020404030301010803" pitchFamily="18" charset="0"/>
          </a:endParaRPr>
        </a:p>
      </dgm:t>
    </dgm:pt>
    <dgm:pt modelId="{1382B425-98E3-4C4F-A7B9-9EE2E020032A}">
      <dgm:prSet phldrT="[Texto]" custT="1"/>
      <dgm:spPr>
        <a:solidFill>
          <a:srgbClr val="142234"/>
        </a:solidFill>
        <a:ln>
          <a:solidFill>
            <a:srgbClr val="E97E09"/>
          </a:solidFill>
        </a:ln>
      </dgm:spPr>
      <dgm:t>
        <a:bodyPr/>
        <a:lstStyle/>
        <a:p>
          <a:r>
            <a:rPr lang="es-ES" sz="1800" b="1" dirty="0" smtClean="0">
              <a:latin typeface="Garamond" panose="02020404030301010803" pitchFamily="18" charset="0"/>
            </a:rPr>
            <a:t>PASO3: PATRONES DE ACTIVACIÓN</a:t>
          </a:r>
          <a:endParaRPr lang="es-ES" sz="1800" b="1" dirty="0">
            <a:latin typeface="Garamond" panose="02020404030301010803" pitchFamily="18" charset="0"/>
          </a:endParaRPr>
        </a:p>
      </dgm:t>
    </dgm:pt>
    <dgm:pt modelId="{0AF5A2F2-1DAC-42B3-836B-7400D54B1341}" type="parTrans" cxnId="{1731CA77-1790-4639-AD1C-6BE2E5F389D3}">
      <dgm:prSet/>
      <dgm:spPr/>
      <dgm:t>
        <a:bodyPr/>
        <a:lstStyle/>
        <a:p>
          <a:endParaRPr lang="es-ES"/>
        </a:p>
      </dgm:t>
    </dgm:pt>
    <dgm:pt modelId="{920AA3F3-956C-4DC0-8AF7-AF877691E4F2}" type="sibTrans" cxnId="{1731CA77-1790-4639-AD1C-6BE2E5F389D3}">
      <dgm:prSet/>
      <dgm:spPr/>
      <dgm:t>
        <a:bodyPr/>
        <a:lstStyle/>
        <a:p>
          <a:endParaRPr lang="es-ES"/>
        </a:p>
      </dgm:t>
    </dgm:pt>
    <dgm:pt modelId="{D23C77E7-1970-4E5B-BD7C-63DB618E30BE}">
      <dgm:prSet phldrT="[Texto]" custT="1"/>
      <dgm:spPr/>
      <dgm:t>
        <a:bodyPr/>
        <a:lstStyle/>
        <a:p>
          <a:r>
            <a:rPr lang="es-ES" sz="1600" dirty="0" smtClean="0">
              <a:solidFill>
                <a:schemeClr val="tx2">
                  <a:lumMod val="50000"/>
                </a:schemeClr>
              </a:solidFill>
              <a:latin typeface="Garamond" pitchFamily="18" charset="0"/>
              <a:cs typeface="Mangal" pitchFamily="2"/>
            </a:rPr>
            <a:t>Nos desplazamos al gráfico de disparo donde esperaremos un patrón de activación que confirme nuestra entrada </a:t>
          </a:r>
          <a:r>
            <a:rPr lang="es-ES" sz="1600" dirty="0" smtClean="0">
              <a:solidFill>
                <a:schemeClr val="tx2">
                  <a:lumMod val="50000"/>
                </a:schemeClr>
              </a:solidFill>
              <a:latin typeface="Garamond" pitchFamily="18" charset="0"/>
              <a:cs typeface="Mangal" pitchFamily="2"/>
            </a:rPr>
            <a:t>(Primer tercio del canal)y </a:t>
          </a:r>
          <a:r>
            <a:rPr lang="es-ES" sz="1600" dirty="0" smtClean="0">
              <a:solidFill>
                <a:schemeClr val="tx2">
                  <a:lumMod val="50000"/>
                </a:schemeClr>
              </a:solidFill>
              <a:latin typeface="Garamond" pitchFamily="18" charset="0"/>
              <a:cs typeface="Mangal" pitchFamily="2"/>
            </a:rPr>
            <a:t>nos permita emplazar adecuadamente el precio de entrada y stop de pérdidas. </a:t>
          </a:r>
          <a:endParaRPr lang="es-ES" sz="1600" dirty="0">
            <a:latin typeface="Garamond" panose="02020404030301010803" pitchFamily="18" charset="0"/>
          </a:endParaRPr>
        </a:p>
      </dgm:t>
    </dgm:pt>
    <dgm:pt modelId="{C594581C-681E-486E-8D82-5D637C9D3A6B}" type="parTrans" cxnId="{744ABD79-0E82-4E28-A30E-59D560CF642C}">
      <dgm:prSet/>
      <dgm:spPr/>
      <dgm:t>
        <a:bodyPr/>
        <a:lstStyle/>
        <a:p>
          <a:endParaRPr lang="es-ES"/>
        </a:p>
      </dgm:t>
    </dgm:pt>
    <dgm:pt modelId="{1E2A71D9-044D-499D-AC66-A62AA336F39D}" type="sibTrans" cxnId="{744ABD79-0E82-4E28-A30E-59D560CF642C}">
      <dgm:prSet/>
      <dgm:spPr/>
      <dgm:t>
        <a:bodyPr/>
        <a:lstStyle/>
        <a:p>
          <a:endParaRPr lang="es-ES"/>
        </a:p>
      </dgm:t>
    </dgm:pt>
    <dgm:pt modelId="{64B95D00-0CD5-41D8-8B74-C95796D416E3}" type="pres">
      <dgm:prSet presAssocID="{18A7AAD6-17B2-4046-9944-01A1A438E508}" presName="Name0" presStyleCnt="0">
        <dgm:presLayoutVars>
          <dgm:dir/>
          <dgm:animLvl val="lvl"/>
          <dgm:resizeHandles val="exact"/>
        </dgm:presLayoutVars>
      </dgm:prSet>
      <dgm:spPr/>
      <dgm:t>
        <a:bodyPr/>
        <a:lstStyle/>
        <a:p>
          <a:endParaRPr lang="es-ES"/>
        </a:p>
      </dgm:t>
    </dgm:pt>
    <dgm:pt modelId="{0020E93C-34F0-44E8-8017-C28673014D9B}" type="pres">
      <dgm:prSet presAssocID="{1382B425-98E3-4C4F-A7B9-9EE2E020032A}" presName="boxAndChildren" presStyleCnt="0"/>
      <dgm:spPr/>
    </dgm:pt>
    <dgm:pt modelId="{8BB75AD7-ECF1-4BB3-85D1-7BD14ED8740D}" type="pres">
      <dgm:prSet presAssocID="{1382B425-98E3-4C4F-A7B9-9EE2E020032A}" presName="parentTextBox" presStyleLbl="node1" presStyleIdx="0" presStyleCnt="3" custScaleY="62829"/>
      <dgm:spPr/>
      <dgm:t>
        <a:bodyPr/>
        <a:lstStyle/>
        <a:p>
          <a:endParaRPr lang="es-ES"/>
        </a:p>
      </dgm:t>
    </dgm:pt>
    <dgm:pt modelId="{45D7D046-E807-4319-B345-975F4EF245F2}" type="pres">
      <dgm:prSet presAssocID="{1382B425-98E3-4C4F-A7B9-9EE2E020032A}" presName="entireBox" presStyleLbl="node1" presStyleIdx="0" presStyleCnt="3" custScaleY="50751"/>
      <dgm:spPr/>
      <dgm:t>
        <a:bodyPr/>
        <a:lstStyle/>
        <a:p>
          <a:endParaRPr lang="es-ES"/>
        </a:p>
      </dgm:t>
    </dgm:pt>
    <dgm:pt modelId="{12B3AF19-FC1D-470B-83E4-F39C8FB81B4B}" type="pres">
      <dgm:prSet presAssocID="{1382B425-98E3-4C4F-A7B9-9EE2E020032A}" presName="descendantBox" presStyleCnt="0"/>
      <dgm:spPr/>
    </dgm:pt>
    <dgm:pt modelId="{AC2F5B88-5B39-42AA-A050-3B3558FF91CA}" type="pres">
      <dgm:prSet presAssocID="{D23C77E7-1970-4E5B-BD7C-63DB618E30BE}" presName="childTextBox" presStyleLbl="fgAccFollowNode1" presStyleIdx="0" presStyleCnt="3" custScaleY="73850" custLinFactNeighborX="39" custLinFactNeighborY="-24314">
        <dgm:presLayoutVars>
          <dgm:bulletEnabled val="1"/>
        </dgm:presLayoutVars>
      </dgm:prSet>
      <dgm:spPr/>
      <dgm:t>
        <a:bodyPr/>
        <a:lstStyle/>
        <a:p>
          <a:endParaRPr lang="es-ES"/>
        </a:p>
      </dgm:t>
    </dgm:pt>
    <dgm:pt modelId="{8506200B-7DB2-4830-A407-951307985037}" type="pres">
      <dgm:prSet presAssocID="{F4C4A672-D7E5-40E9-BFE4-5EA1FBE923B5}" presName="sp" presStyleCnt="0"/>
      <dgm:spPr/>
    </dgm:pt>
    <dgm:pt modelId="{27ABD621-0B14-4FA4-B931-187DEC4DF4FA}" type="pres">
      <dgm:prSet presAssocID="{D485D0E6-1E51-44ED-9A43-08238EDE2E77}" presName="arrowAndChildren" presStyleCnt="0"/>
      <dgm:spPr/>
    </dgm:pt>
    <dgm:pt modelId="{94C8EA45-5341-4803-B736-308E34A0A6E0}" type="pres">
      <dgm:prSet presAssocID="{D485D0E6-1E51-44ED-9A43-08238EDE2E77}" presName="parentTextArrow" presStyleLbl="node1" presStyleIdx="0" presStyleCnt="3"/>
      <dgm:spPr/>
      <dgm:t>
        <a:bodyPr/>
        <a:lstStyle/>
        <a:p>
          <a:endParaRPr lang="es-ES"/>
        </a:p>
      </dgm:t>
    </dgm:pt>
    <dgm:pt modelId="{1331F027-AC49-4305-956F-8CE50873ABE0}" type="pres">
      <dgm:prSet presAssocID="{D485D0E6-1E51-44ED-9A43-08238EDE2E77}" presName="arrow" presStyleLbl="node1" presStyleIdx="1" presStyleCnt="3" custScaleY="55399"/>
      <dgm:spPr/>
      <dgm:t>
        <a:bodyPr/>
        <a:lstStyle/>
        <a:p>
          <a:endParaRPr lang="es-ES"/>
        </a:p>
      </dgm:t>
    </dgm:pt>
    <dgm:pt modelId="{53BF01EA-23B2-4665-83C8-DF1820E472A7}" type="pres">
      <dgm:prSet presAssocID="{D485D0E6-1E51-44ED-9A43-08238EDE2E77}" presName="descendantArrow" presStyleCnt="0"/>
      <dgm:spPr/>
    </dgm:pt>
    <dgm:pt modelId="{801F9C2A-106C-4BB4-9FF8-C774EB2E89A2}" type="pres">
      <dgm:prSet presAssocID="{B5A0B98B-4F56-47C2-AC0A-5CBC1C1E1156}" presName="childTextArrow" presStyleLbl="fgAccFollowNode1" presStyleIdx="1" presStyleCnt="3" custScaleY="64709">
        <dgm:presLayoutVars>
          <dgm:bulletEnabled val="1"/>
        </dgm:presLayoutVars>
      </dgm:prSet>
      <dgm:spPr/>
      <dgm:t>
        <a:bodyPr/>
        <a:lstStyle/>
        <a:p>
          <a:endParaRPr lang="es-ES"/>
        </a:p>
      </dgm:t>
    </dgm:pt>
    <dgm:pt modelId="{32A38A0C-2FA4-4156-B259-523F6C1DB46D}" type="pres">
      <dgm:prSet presAssocID="{6286DD5C-8672-45E0-9EBB-BC76DC35BC4B}" presName="sp" presStyleCnt="0"/>
      <dgm:spPr/>
    </dgm:pt>
    <dgm:pt modelId="{B9F08CA2-4133-4FC2-AC08-5B1A03D3F566}" type="pres">
      <dgm:prSet presAssocID="{228D0EA2-12C7-46DA-B681-A1C02C048233}" presName="arrowAndChildren" presStyleCnt="0"/>
      <dgm:spPr/>
    </dgm:pt>
    <dgm:pt modelId="{B7DB858A-A9EC-4A9D-8012-AF7B4ACC5A0B}" type="pres">
      <dgm:prSet presAssocID="{228D0EA2-12C7-46DA-B681-A1C02C048233}" presName="parentTextArrow" presStyleLbl="node1" presStyleIdx="1" presStyleCnt="3"/>
      <dgm:spPr/>
      <dgm:t>
        <a:bodyPr/>
        <a:lstStyle/>
        <a:p>
          <a:endParaRPr lang="es-ES"/>
        </a:p>
      </dgm:t>
    </dgm:pt>
    <dgm:pt modelId="{4EA4B18F-F7B4-49D0-B87C-83245BA05F80}" type="pres">
      <dgm:prSet presAssocID="{228D0EA2-12C7-46DA-B681-A1C02C048233}" presName="arrow" presStyleLbl="node1" presStyleIdx="2" presStyleCnt="3" custScaleY="52627"/>
      <dgm:spPr/>
      <dgm:t>
        <a:bodyPr/>
        <a:lstStyle/>
        <a:p>
          <a:endParaRPr lang="es-ES"/>
        </a:p>
      </dgm:t>
    </dgm:pt>
    <dgm:pt modelId="{1C29FE2E-F82B-400D-AC8C-57E1944F33A0}" type="pres">
      <dgm:prSet presAssocID="{228D0EA2-12C7-46DA-B681-A1C02C048233}" presName="descendantArrow" presStyleCnt="0"/>
      <dgm:spPr/>
    </dgm:pt>
    <dgm:pt modelId="{60A83177-5567-4B01-BAD3-F8917E0F0174}" type="pres">
      <dgm:prSet presAssocID="{D6B5E185-278B-48FD-B2C2-B00299B5A82E}" presName="childTextArrow" presStyleLbl="fgAccFollowNode1" presStyleIdx="2" presStyleCnt="3" custScaleY="66714">
        <dgm:presLayoutVars>
          <dgm:bulletEnabled val="1"/>
        </dgm:presLayoutVars>
      </dgm:prSet>
      <dgm:spPr/>
      <dgm:t>
        <a:bodyPr/>
        <a:lstStyle/>
        <a:p>
          <a:endParaRPr lang="es-ES"/>
        </a:p>
      </dgm:t>
    </dgm:pt>
  </dgm:ptLst>
  <dgm:cxnLst>
    <dgm:cxn modelId="{E0625823-F059-4B06-9F7F-AD3652EBD3F4}" type="presOf" srcId="{D6B5E185-278B-48FD-B2C2-B00299B5A82E}" destId="{60A83177-5567-4B01-BAD3-F8917E0F0174}" srcOrd="0" destOrd="0" presId="urn:microsoft.com/office/officeart/2005/8/layout/process4"/>
    <dgm:cxn modelId="{8627B14E-94D1-4DF1-88F6-232F3F10568A}" type="presOf" srcId="{D485D0E6-1E51-44ED-9A43-08238EDE2E77}" destId="{1331F027-AC49-4305-956F-8CE50873ABE0}" srcOrd="1" destOrd="0" presId="urn:microsoft.com/office/officeart/2005/8/layout/process4"/>
    <dgm:cxn modelId="{0B4FF260-E877-4643-8025-74FD9C919577}" srcId="{18A7AAD6-17B2-4046-9944-01A1A438E508}" destId="{228D0EA2-12C7-46DA-B681-A1C02C048233}" srcOrd="0" destOrd="0" parTransId="{04CA2C68-D241-4A5C-B2EC-86B87FFA6C62}" sibTransId="{6286DD5C-8672-45E0-9EBB-BC76DC35BC4B}"/>
    <dgm:cxn modelId="{744ABD79-0E82-4E28-A30E-59D560CF642C}" srcId="{1382B425-98E3-4C4F-A7B9-9EE2E020032A}" destId="{D23C77E7-1970-4E5B-BD7C-63DB618E30BE}" srcOrd="0" destOrd="0" parTransId="{C594581C-681E-486E-8D82-5D637C9D3A6B}" sibTransId="{1E2A71D9-044D-499D-AC66-A62AA336F39D}"/>
    <dgm:cxn modelId="{936BCA07-DA28-4AC4-BBE3-CD576E193BA0}" srcId="{228D0EA2-12C7-46DA-B681-A1C02C048233}" destId="{D6B5E185-278B-48FD-B2C2-B00299B5A82E}" srcOrd="0" destOrd="0" parTransId="{8A00A9C5-524D-4117-8CEF-CAAD577570E1}" sibTransId="{76FB9430-36B7-4B03-B3D0-D42685F0B930}"/>
    <dgm:cxn modelId="{371E509B-A0BA-4377-B2A7-EAECF38BAD2C}" srcId="{D485D0E6-1E51-44ED-9A43-08238EDE2E77}" destId="{B5A0B98B-4F56-47C2-AC0A-5CBC1C1E1156}" srcOrd="0" destOrd="0" parTransId="{2CDDD777-6BE6-4914-85FF-46F40F71A997}" sibTransId="{8D2207B3-38B6-47AD-8FB1-072641C72AF4}"/>
    <dgm:cxn modelId="{5661B249-F652-4C91-891B-7C618AE9B633}" type="presOf" srcId="{228D0EA2-12C7-46DA-B681-A1C02C048233}" destId="{4EA4B18F-F7B4-49D0-B87C-83245BA05F80}" srcOrd="1" destOrd="0" presId="urn:microsoft.com/office/officeart/2005/8/layout/process4"/>
    <dgm:cxn modelId="{CAAF7C6D-AF0F-4F2B-B3C6-038BC783FBC8}" srcId="{18A7AAD6-17B2-4046-9944-01A1A438E508}" destId="{D485D0E6-1E51-44ED-9A43-08238EDE2E77}" srcOrd="1" destOrd="0" parTransId="{41FD4C6D-7B38-4688-93FA-B852B6C60FDB}" sibTransId="{F4C4A672-D7E5-40E9-BFE4-5EA1FBE923B5}"/>
    <dgm:cxn modelId="{9359EDF1-452F-405B-A0E9-F27B496D5CD1}" type="presOf" srcId="{D23C77E7-1970-4E5B-BD7C-63DB618E30BE}" destId="{AC2F5B88-5B39-42AA-A050-3B3558FF91CA}" srcOrd="0" destOrd="0" presId="urn:microsoft.com/office/officeart/2005/8/layout/process4"/>
    <dgm:cxn modelId="{5489A0FF-0BA5-40FA-9A26-1884B5745C7F}" type="presOf" srcId="{1382B425-98E3-4C4F-A7B9-9EE2E020032A}" destId="{8BB75AD7-ECF1-4BB3-85D1-7BD14ED8740D}" srcOrd="0" destOrd="0" presId="urn:microsoft.com/office/officeart/2005/8/layout/process4"/>
    <dgm:cxn modelId="{A0EBD569-B69B-47A7-B5FD-0D47A64B93E1}" type="presOf" srcId="{18A7AAD6-17B2-4046-9944-01A1A438E508}" destId="{64B95D00-0CD5-41D8-8B74-C95796D416E3}" srcOrd="0" destOrd="0" presId="urn:microsoft.com/office/officeart/2005/8/layout/process4"/>
    <dgm:cxn modelId="{1731CA77-1790-4639-AD1C-6BE2E5F389D3}" srcId="{18A7AAD6-17B2-4046-9944-01A1A438E508}" destId="{1382B425-98E3-4C4F-A7B9-9EE2E020032A}" srcOrd="2" destOrd="0" parTransId="{0AF5A2F2-1DAC-42B3-836B-7400D54B1341}" sibTransId="{920AA3F3-956C-4DC0-8AF7-AF877691E4F2}"/>
    <dgm:cxn modelId="{5FB2E5EB-E894-4E8E-B02B-BB5F8D05608E}" type="presOf" srcId="{D485D0E6-1E51-44ED-9A43-08238EDE2E77}" destId="{94C8EA45-5341-4803-B736-308E34A0A6E0}" srcOrd="0" destOrd="0" presId="urn:microsoft.com/office/officeart/2005/8/layout/process4"/>
    <dgm:cxn modelId="{44C5746C-C5CF-4AE3-AA65-E027593739C9}" type="presOf" srcId="{B5A0B98B-4F56-47C2-AC0A-5CBC1C1E1156}" destId="{801F9C2A-106C-4BB4-9FF8-C774EB2E89A2}" srcOrd="0" destOrd="0" presId="urn:microsoft.com/office/officeart/2005/8/layout/process4"/>
    <dgm:cxn modelId="{DE308F63-16BC-4BF7-A37B-F600C2D934FD}" type="presOf" srcId="{228D0EA2-12C7-46DA-B681-A1C02C048233}" destId="{B7DB858A-A9EC-4A9D-8012-AF7B4ACC5A0B}" srcOrd="0" destOrd="0" presId="urn:microsoft.com/office/officeart/2005/8/layout/process4"/>
    <dgm:cxn modelId="{119BBEC4-2A82-42CA-B0F6-34839B80A1E1}" type="presOf" srcId="{1382B425-98E3-4C4F-A7B9-9EE2E020032A}" destId="{45D7D046-E807-4319-B345-975F4EF245F2}" srcOrd="1" destOrd="0" presId="urn:microsoft.com/office/officeart/2005/8/layout/process4"/>
    <dgm:cxn modelId="{49FF0E3B-3F50-406C-A406-BC50E85EB706}" type="presParOf" srcId="{64B95D00-0CD5-41D8-8B74-C95796D416E3}" destId="{0020E93C-34F0-44E8-8017-C28673014D9B}" srcOrd="0" destOrd="0" presId="urn:microsoft.com/office/officeart/2005/8/layout/process4"/>
    <dgm:cxn modelId="{10EE3C04-3428-4880-94B8-F9655AF3771B}" type="presParOf" srcId="{0020E93C-34F0-44E8-8017-C28673014D9B}" destId="{8BB75AD7-ECF1-4BB3-85D1-7BD14ED8740D}" srcOrd="0" destOrd="0" presId="urn:microsoft.com/office/officeart/2005/8/layout/process4"/>
    <dgm:cxn modelId="{E181223D-184E-4270-90C0-DCB840A0FF00}" type="presParOf" srcId="{0020E93C-34F0-44E8-8017-C28673014D9B}" destId="{45D7D046-E807-4319-B345-975F4EF245F2}" srcOrd="1" destOrd="0" presId="urn:microsoft.com/office/officeart/2005/8/layout/process4"/>
    <dgm:cxn modelId="{E0DE75F7-0EBE-48A2-9A4A-E6E8589F2F48}" type="presParOf" srcId="{0020E93C-34F0-44E8-8017-C28673014D9B}" destId="{12B3AF19-FC1D-470B-83E4-F39C8FB81B4B}" srcOrd="2" destOrd="0" presId="urn:microsoft.com/office/officeart/2005/8/layout/process4"/>
    <dgm:cxn modelId="{C1B69B5A-1117-478B-AA98-D072F692E43E}" type="presParOf" srcId="{12B3AF19-FC1D-470B-83E4-F39C8FB81B4B}" destId="{AC2F5B88-5B39-42AA-A050-3B3558FF91CA}" srcOrd="0" destOrd="0" presId="urn:microsoft.com/office/officeart/2005/8/layout/process4"/>
    <dgm:cxn modelId="{FAB72F63-484D-4178-A8EC-978E141288AC}" type="presParOf" srcId="{64B95D00-0CD5-41D8-8B74-C95796D416E3}" destId="{8506200B-7DB2-4830-A407-951307985037}" srcOrd="1" destOrd="0" presId="urn:microsoft.com/office/officeart/2005/8/layout/process4"/>
    <dgm:cxn modelId="{08DCC4C4-DD09-49B9-B6F5-229292F2F71E}" type="presParOf" srcId="{64B95D00-0CD5-41D8-8B74-C95796D416E3}" destId="{27ABD621-0B14-4FA4-B931-187DEC4DF4FA}" srcOrd="2" destOrd="0" presId="urn:microsoft.com/office/officeart/2005/8/layout/process4"/>
    <dgm:cxn modelId="{0F5B0A7B-A05E-4C70-90E4-8A5A3A50F1A3}" type="presParOf" srcId="{27ABD621-0B14-4FA4-B931-187DEC4DF4FA}" destId="{94C8EA45-5341-4803-B736-308E34A0A6E0}" srcOrd="0" destOrd="0" presId="urn:microsoft.com/office/officeart/2005/8/layout/process4"/>
    <dgm:cxn modelId="{40BA9FD4-6D62-4FE2-816A-73A0028B68A2}" type="presParOf" srcId="{27ABD621-0B14-4FA4-B931-187DEC4DF4FA}" destId="{1331F027-AC49-4305-956F-8CE50873ABE0}" srcOrd="1" destOrd="0" presId="urn:microsoft.com/office/officeart/2005/8/layout/process4"/>
    <dgm:cxn modelId="{5DFC1678-C8B3-45B3-BCB9-76618A26BCA3}" type="presParOf" srcId="{27ABD621-0B14-4FA4-B931-187DEC4DF4FA}" destId="{53BF01EA-23B2-4665-83C8-DF1820E472A7}" srcOrd="2" destOrd="0" presId="urn:microsoft.com/office/officeart/2005/8/layout/process4"/>
    <dgm:cxn modelId="{C8D5F52B-8166-4FAB-893C-A724B837BE95}" type="presParOf" srcId="{53BF01EA-23B2-4665-83C8-DF1820E472A7}" destId="{801F9C2A-106C-4BB4-9FF8-C774EB2E89A2}" srcOrd="0" destOrd="0" presId="urn:microsoft.com/office/officeart/2005/8/layout/process4"/>
    <dgm:cxn modelId="{A0C7718E-21C2-45DB-84A3-88A2D00C46F7}" type="presParOf" srcId="{64B95D00-0CD5-41D8-8B74-C95796D416E3}" destId="{32A38A0C-2FA4-4156-B259-523F6C1DB46D}" srcOrd="3" destOrd="0" presId="urn:microsoft.com/office/officeart/2005/8/layout/process4"/>
    <dgm:cxn modelId="{5C7C23C4-A3AC-4670-B015-06CF47A6428F}" type="presParOf" srcId="{64B95D00-0CD5-41D8-8B74-C95796D416E3}" destId="{B9F08CA2-4133-4FC2-AC08-5B1A03D3F566}" srcOrd="4" destOrd="0" presId="urn:microsoft.com/office/officeart/2005/8/layout/process4"/>
    <dgm:cxn modelId="{7060652E-0A3A-41B4-A27E-C68A8B95E3B7}" type="presParOf" srcId="{B9F08CA2-4133-4FC2-AC08-5B1A03D3F566}" destId="{B7DB858A-A9EC-4A9D-8012-AF7B4ACC5A0B}" srcOrd="0" destOrd="0" presId="urn:microsoft.com/office/officeart/2005/8/layout/process4"/>
    <dgm:cxn modelId="{CD997082-2874-493F-810B-7625B9625FE8}" type="presParOf" srcId="{B9F08CA2-4133-4FC2-AC08-5B1A03D3F566}" destId="{4EA4B18F-F7B4-49D0-B87C-83245BA05F80}" srcOrd="1" destOrd="0" presId="urn:microsoft.com/office/officeart/2005/8/layout/process4"/>
    <dgm:cxn modelId="{76B33F91-59BE-488A-B2A9-AAA3923D18B1}" type="presParOf" srcId="{B9F08CA2-4133-4FC2-AC08-5B1A03D3F566}" destId="{1C29FE2E-F82B-400D-AC8C-57E1944F33A0}" srcOrd="2" destOrd="0" presId="urn:microsoft.com/office/officeart/2005/8/layout/process4"/>
    <dgm:cxn modelId="{12E37019-4BB7-4B14-A86A-5FBC78150F4C}" type="presParOf" srcId="{1C29FE2E-F82B-400D-AC8C-57E1944F33A0}" destId="{60A83177-5567-4B01-BAD3-F8917E0F0174}"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D7D046-E807-4319-B345-975F4EF245F2}">
      <dsp:nvSpPr>
        <dsp:cNvPr id="0" name=""/>
        <dsp:cNvSpPr/>
      </dsp:nvSpPr>
      <dsp:spPr>
        <a:xfrm>
          <a:off x="0" y="3363147"/>
          <a:ext cx="8421502" cy="1045808"/>
        </a:xfrm>
        <a:prstGeom prst="rect">
          <a:avLst/>
        </a:prstGeom>
        <a:solidFill>
          <a:srgbClr val="142234"/>
        </a:solidFill>
        <a:ln w="25400" cap="flat" cmpd="sng" algn="ctr">
          <a:solidFill>
            <a:srgbClr val="E97E0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s-ES" sz="1800" b="1" kern="1200" dirty="0" smtClean="0">
              <a:latin typeface="Garamond" panose="02020404030301010803" pitchFamily="18" charset="0"/>
            </a:rPr>
            <a:t>PASO3: PATRONES DE ACTIVACIÓN</a:t>
          </a:r>
          <a:endParaRPr lang="es-ES" sz="1800" b="1" kern="1200" dirty="0">
            <a:latin typeface="Garamond" panose="02020404030301010803" pitchFamily="18" charset="0"/>
          </a:endParaRPr>
        </a:p>
      </dsp:txBody>
      <dsp:txXfrm>
        <a:off x="0" y="3363147"/>
        <a:ext cx="8421502" cy="564736"/>
      </dsp:txXfrm>
    </dsp:sp>
    <dsp:sp modelId="{AC2F5B88-5B39-42AA-A050-3B3558FF91CA}">
      <dsp:nvSpPr>
        <dsp:cNvPr id="0" name=""/>
        <dsp:cNvSpPr/>
      </dsp:nvSpPr>
      <dsp:spPr>
        <a:xfrm>
          <a:off x="0" y="3820730"/>
          <a:ext cx="8421502" cy="70002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es-ES" sz="1600" kern="1200" dirty="0" smtClean="0">
              <a:solidFill>
                <a:schemeClr val="tx2">
                  <a:lumMod val="50000"/>
                </a:schemeClr>
              </a:solidFill>
              <a:latin typeface="Garamond" pitchFamily="18" charset="0"/>
              <a:cs typeface="Mangal" pitchFamily="2"/>
            </a:rPr>
            <a:t>Nos desplazamos al gráfico de disparo donde esperaremos un patrón de activación que confirme nuestra entrada </a:t>
          </a:r>
          <a:r>
            <a:rPr lang="es-ES" sz="1600" kern="1200" dirty="0" smtClean="0">
              <a:solidFill>
                <a:schemeClr val="tx2">
                  <a:lumMod val="50000"/>
                </a:schemeClr>
              </a:solidFill>
              <a:latin typeface="Garamond" pitchFamily="18" charset="0"/>
              <a:cs typeface="Mangal" pitchFamily="2"/>
            </a:rPr>
            <a:t>(Primer tercio del canal)y </a:t>
          </a:r>
          <a:r>
            <a:rPr lang="es-ES" sz="1600" kern="1200" dirty="0" smtClean="0">
              <a:solidFill>
                <a:schemeClr val="tx2">
                  <a:lumMod val="50000"/>
                </a:schemeClr>
              </a:solidFill>
              <a:latin typeface="Garamond" pitchFamily="18" charset="0"/>
              <a:cs typeface="Mangal" pitchFamily="2"/>
            </a:rPr>
            <a:t>nos permita emplazar adecuadamente el precio de entrada y stop de pérdidas. </a:t>
          </a:r>
          <a:endParaRPr lang="es-ES" sz="1600" kern="1200" dirty="0">
            <a:latin typeface="Garamond" panose="02020404030301010803" pitchFamily="18" charset="0"/>
          </a:endParaRPr>
        </a:p>
      </dsp:txBody>
      <dsp:txXfrm>
        <a:off x="0" y="3820730"/>
        <a:ext cx="8421502" cy="700028"/>
      </dsp:txXfrm>
    </dsp:sp>
    <dsp:sp modelId="{1331F027-AC49-4305-956F-8CE50873ABE0}">
      <dsp:nvSpPr>
        <dsp:cNvPr id="0" name=""/>
        <dsp:cNvSpPr/>
      </dsp:nvSpPr>
      <dsp:spPr>
        <a:xfrm rot="10800000">
          <a:off x="0" y="1638294"/>
          <a:ext cx="8421502" cy="1755763"/>
        </a:xfrm>
        <a:prstGeom prst="upArrowCallout">
          <a:avLst/>
        </a:prstGeom>
        <a:solidFill>
          <a:srgbClr val="142234"/>
        </a:solidFill>
        <a:ln w="25400" cap="flat" cmpd="sng" algn="ctr">
          <a:solidFill>
            <a:srgbClr val="E97E0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s-ES" sz="1800" b="1" kern="1200" dirty="0" smtClean="0">
              <a:latin typeface="Garamond" panose="02020404030301010803" pitchFamily="18" charset="0"/>
            </a:rPr>
            <a:t>PASO </a:t>
          </a:r>
          <a:r>
            <a:rPr lang="es-ES" sz="1800" b="1" kern="1200" dirty="0" smtClean="0">
              <a:latin typeface="Garamond" panose="02020404030301010803" pitchFamily="18" charset="0"/>
            </a:rPr>
            <a:t>2: ESTABLECER ÁREAS DE CONFLUENCIA DE ELEMENTOS TÉCNICOS.  </a:t>
          </a:r>
          <a:endParaRPr lang="es-ES" sz="1800" b="1" kern="1200" dirty="0">
            <a:latin typeface="Garamond" panose="02020404030301010803" pitchFamily="18" charset="0"/>
          </a:endParaRPr>
        </a:p>
      </dsp:txBody>
      <dsp:txXfrm rot="-10800000">
        <a:off x="0" y="1638294"/>
        <a:ext cx="8421502" cy="616272"/>
      </dsp:txXfrm>
    </dsp:sp>
    <dsp:sp modelId="{801F9C2A-106C-4BB4-9FF8-C774EB2E89A2}">
      <dsp:nvSpPr>
        <dsp:cNvPr id="0" name=""/>
        <dsp:cNvSpPr/>
      </dsp:nvSpPr>
      <dsp:spPr>
        <a:xfrm>
          <a:off x="0" y="2211162"/>
          <a:ext cx="8421502" cy="61319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just" defTabSz="711200">
            <a:lnSpc>
              <a:spcPct val="90000"/>
            </a:lnSpc>
            <a:spcBef>
              <a:spcPct val="0"/>
            </a:spcBef>
            <a:spcAft>
              <a:spcPct val="35000"/>
            </a:spcAft>
          </a:pPr>
          <a:r>
            <a:rPr lang="es-ES" sz="1600" kern="1200" dirty="0" smtClean="0">
              <a:solidFill>
                <a:schemeClr val="tx2">
                  <a:lumMod val="50000"/>
                </a:schemeClr>
              </a:solidFill>
              <a:latin typeface="Garamond" pitchFamily="18" charset="0"/>
              <a:cs typeface="Mangal" pitchFamily="2"/>
            </a:rPr>
            <a:t>Nos desplazamos al gráfico de análisis para localizar áreas donde tengamos una zona de confluencia de al menos dos elementos técnicos.</a:t>
          </a:r>
          <a:endParaRPr lang="es-ES" sz="1600" kern="1200" dirty="0">
            <a:latin typeface="Garamond" panose="02020404030301010803" pitchFamily="18" charset="0"/>
          </a:endParaRPr>
        </a:p>
      </dsp:txBody>
      <dsp:txXfrm>
        <a:off x="0" y="2211162"/>
        <a:ext cx="8421502" cy="613196"/>
      </dsp:txXfrm>
    </dsp:sp>
    <dsp:sp modelId="{4EA4B18F-F7B4-49D0-B87C-83245BA05F80}">
      <dsp:nvSpPr>
        <dsp:cNvPr id="0" name=""/>
        <dsp:cNvSpPr/>
      </dsp:nvSpPr>
      <dsp:spPr>
        <a:xfrm rot="10800000">
          <a:off x="0" y="1294"/>
          <a:ext cx="8421502" cy="1667910"/>
        </a:xfrm>
        <a:prstGeom prst="upArrowCallout">
          <a:avLst/>
        </a:prstGeom>
        <a:solidFill>
          <a:srgbClr val="142234"/>
        </a:solidFill>
        <a:ln w="25400" cap="flat" cmpd="sng" algn="ctr">
          <a:solidFill>
            <a:srgbClr val="E97E0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s-ES" sz="1800" b="1" kern="1200" dirty="0" smtClean="0">
              <a:latin typeface="Garamond" panose="02020404030301010803" pitchFamily="18" charset="0"/>
            </a:rPr>
            <a:t>PASO </a:t>
          </a:r>
          <a:r>
            <a:rPr lang="es-ES" sz="1800" b="1" kern="1200" dirty="0" smtClean="0">
              <a:latin typeface="Garamond" panose="02020404030301010803" pitchFamily="18" charset="0"/>
            </a:rPr>
            <a:t>1: EVALUAR EL ENTORNO DE MERCADO</a:t>
          </a:r>
          <a:endParaRPr lang="es-ES" sz="1800" b="1" kern="1200" dirty="0">
            <a:latin typeface="Garamond" panose="02020404030301010803" pitchFamily="18" charset="0"/>
          </a:endParaRPr>
        </a:p>
      </dsp:txBody>
      <dsp:txXfrm rot="-10800000">
        <a:off x="0" y="1294"/>
        <a:ext cx="8421502" cy="585436"/>
      </dsp:txXfrm>
    </dsp:sp>
    <dsp:sp modelId="{60A83177-5567-4B01-BAD3-F8917E0F0174}">
      <dsp:nvSpPr>
        <dsp:cNvPr id="0" name=""/>
        <dsp:cNvSpPr/>
      </dsp:nvSpPr>
      <dsp:spPr>
        <a:xfrm>
          <a:off x="0" y="520735"/>
          <a:ext cx="8421502" cy="63219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es-ES" sz="1600" kern="1200" dirty="0" smtClean="0">
              <a:solidFill>
                <a:schemeClr val="tx2">
                  <a:lumMod val="50000"/>
                </a:schemeClr>
              </a:solidFill>
              <a:latin typeface="Garamond" pitchFamily="18" charset="0"/>
              <a:cs typeface="Mangal" pitchFamily="2"/>
            </a:rPr>
            <a:t>Analizamos nuestro gráfico superior de referencia y determinamos nuestro entorno de mercado. </a:t>
          </a:r>
          <a:endParaRPr lang="es-ES" sz="1600" kern="1200" dirty="0">
            <a:latin typeface="Garamond" panose="02020404030301010803" pitchFamily="18" charset="0"/>
          </a:endParaRPr>
        </a:p>
      </dsp:txBody>
      <dsp:txXfrm>
        <a:off x="0" y="520735"/>
        <a:ext cx="8421502" cy="632196"/>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6348B3-5684-48C2-ABA0-306077D65EF6}" type="datetimeFigureOut">
              <a:rPr lang="es-ES" smtClean="0"/>
              <a:t>26/07/2018</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165661-BD49-425F-A789-6856F58E2C1E}" type="slidenum">
              <a:rPr lang="es-ES" smtClean="0"/>
              <a:t>‹Nº›</a:t>
            </a:fld>
            <a:endParaRPr lang="es-ES"/>
          </a:p>
        </p:txBody>
      </p:sp>
    </p:spTree>
    <p:extLst>
      <p:ext uri="{BB962C8B-B14F-4D97-AF65-F5344CB8AC3E}">
        <p14:creationId xmlns:p14="http://schemas.microsoft.com/office/powerpoint/2010/main" val="1352462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solidFill>
            <a:srgbClr val="4F81BD"/>
          </a:solidFill>
          <a:ln w="25557">
            <a:solidFill>
              <a:srgbClr val="385D8A"/>
            </a:solidFill>
            <a:miter lim="800000"/>
            <a:headEnd/>
            <a:tailEnd/>
          </a:ln>
        </p:spPr>
      </p:sp>
      <p:sp>
        <p:nvSpPr>
          <p:cNvPr id="24579" name="2 Marcador de notas"/>
          <p:cNvSpPr>
            <a:spLocks noGrp="1"/>
          </p:cNvSpPr>
          <p:nvPr>
            <p:ph type="body" sz="quarter" idx="1"/>
          </p:nvPr>
        </p:nvSpPr>
        <p:spPr bwMode="auto">
          <a:xfrm>
            <a:off x="709613" y="4860925"/>
            <a:ext cx="5680075" cy="4518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_tradnl" smtClean="0">
              <a:latin typeface="Arial" panose="020B0604020202020204" pitchFamily="34" charset="0"/>
              <a:ea typeface="Arial Unicode MS" panose="020B0604020202020204" pitchFamily="34" charset="-128"/>
              <a:cs typeface="Tahoma" panose="020B0604030504040204" pitchFamily="34" charset="0"/>
            </a:endParaRPr>
          </a:p>
        </p:txBody>
      </p:sp>
    </p:spTree>
    <p:extLst>
      <p:ext uri="{BB962C8B-B14F-4D97-AF65-F5344CB8AC3E}">
        <p14:creationId xmlns:p14="http://schemas.microsoft.com/office/powerpoint/2010/main" val="2979373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Shape 9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9012" tIns="99012" rIns="99012" bIns="99012" numCol="1" anchor="ctr" anchorCtr="0" compatLnSpc="1">
            <a:prstTxWarp prst="textNoShape">
              <a:avLst/>
            </a:prstTxWarp>
          </a:bodyPr>
          <a:lstStyle/>
          <a:p>
            <a:pPr eaLnBrk="1" hangingPunct="1">
              <a:spcBef>
                <a:spcPct val="0"/>
              </a:spcBef>
            </a:pPr>
            <a:endParaRPr lang="es-ES_tradnl" smtClean="0">
              <a:latin typeface="Arial" panose="020B0604020202020204" pitchFamily="34" charset="0"/>
            </a:endParaRPr>
          </a:p>
        </p:txBody>
      </p:sp>
      <p:sp>
        <p:nvSpPr>
          <p:cNvPr id="31747" name="Shape 93"/>
          <p:cNvSpPr>
            <a:spLocks noGrp="1" noRot="1" noChangeAspect="1" noTextEdit="1"/>
          </p:cNvSpPr>
          <p:nvPr>
            <p:ph type="sldImg" idx="2"/>
          </p:nvPr>
        </p:nvSpPr>
        <p:spPr bwMode="auto">
          <a:custGeom>
            <a:avLst/>
            <a:gdLst>
              <a:gd name="T0" fmla="*/ 0 w 120000"/>
              <a:gd name="T1" fmla="*/ 0 h 120000"/>
              <a:gd name="T2" fmla="*/ 2147483647 w 120000"/>
              <a:gd name="T3" fmla="*/ 0 h 120000"/>
              <a:gd name="T4" fmla="*/ 2147483647 w 120000"/>
              <a:gd name="T5" fmla="*/ 2147483647 h 120000"/>
              <a:gd name="T6" fmla="*/ 0 w 120000"/>
              <a:gd name="T7" fmla="*/ 2147483647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0580215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Marcador de imagen de diapositiva"/>
          <p:cNvSpPr>
            <a:spLocks noGrp="1" noRot="1" noChangeAspect="1" noTextEdit="1"/>
          </p:cNvSpPr>
          <p:nvPr>
            <p:ph type="sldImg"/>
          </p:nvPr>
        </p:nvSpPr>
        <p:spPr bwMode="auto">
          <a:solidFill>
            <a:srgbClr val="4F81BD"/>
          </a:solidFill>
          <a:ln w="25557">
            <a:solidFill>
              <a:srgbClr val="385D8A"/>
            </a:solidFill>
            <a:miter lim="800000"/>
            <a:headEnd/>
            <a:tailEnd/>
          </a:ln>
        </p:spPr>
      </p:sp>
      <p:sp>
        <p:nvSpPr>
          <p:cNvPr id="25603" name="2 Marcador de notas"/>
          <p:cNvSpPr>
            <a:spLocks noGrp="1"/>
          </p:cNvSpPr>
          <p:nvPr>
            <p:ph type="body" sz="quarter" idx="1"/>
          </p:nvPr>
        </p:nvSpPr>
        <p:spPr bwMode="auto">
          <a:xfrm>
            <a:off x="709613" y="4860925"/>
            <a:ext cx="5680075" cy="285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spAutoFit/>
          </a:bodyPr>
          <a:lstStyle/>
          <a:p>
            <a:pPr eaLnBrk="1" hangingPunct="1">
              <a:spcBef>
                <a:spcPct val="0"/>
              </a:spcBef>
            </a:pPr>
            <a:endParaRPr lang="es-ES_tradnl" smtClean="0">
              <a:latin typeface="Arial" panose="020B0604020202020204" pitchFamily="34" charset="0"/>
              <a:ea typeface="Arial Unicode MS" panose="020B0604020202020204" pitchFamily="34" charset="-128"/>
              <a:cs typeface="Tahoma" panose="020B0604030504040204" pitchFamily="34" charset="0"/>
            </a:endParaRPr>
          </a:p>
        </p:txBody>
      </p:sp>
    </p:spTree>
    <p:extLst>
      <p:ext uri="{BB962C8B-B14F-4D97-AF65-F5344CB8AC3E}">
        <p14:creationId xmlns:p14="http://schemas.microsoft.com/office/powerpoint/2010/main" val="11074424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Marcador de imagen de diapositiva"/>
          <p:cNvSpPr>
            <a:spLocks noGrp="1" noRot="1" noChangeAspect="1" noTextEdit="1"/>
          </p:cNvSpPr>
          <p:nvPr>
            <p:ph type="sldImg"/>
          </p:nvPr>
        </p:nvSpPr>
        <p:spPr bwMode="auto">
          <a:solidFill>
            <a:srgbClr val="4F81BD"/>
          </a:solidFill>
          <a:ln w="25557">
            <a:solidFill>
              <a:srgbClr val="385D8A"/>
            </a:solidFill>
            <a:miter lim="800000"/>
            <a:headEnd/>
            <a:tailEnd/>
          </a:ln>
        </p:spPr>
      </p:sp>
      <p:sp>
        <p:nvSpPr>
          <p:cNvPr id="25603" name="2 Marcador de notas"/>
          <p:cNvSpPr>
            <a:spLocks noGrp="1"/>
          </p:cNvSpPr>
          <p:nvPr>
            <p:ph type="body" sz="quarter" idx="1"/>
          </p:nvPr>
        </p:nvSpPr>
        <p:spPr bwMode="auto">
          <a:xfrm>
            <a:off x="709613" y="4860925"/>
            <a:ext cx="5680075" cy="285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spAutoFit/>
          </a:bodyPr>
          <a:lstStyle/>
          <a:p>
            <a:pPr eaLnBrk="1" hangingPunct="1">
              <a:spcBef>
                <a:spcPct val="0"/>
              </a:spcBef>
            </a:pPr>
            <a:endParaRPr lang="es-ES_tradnl" smtClean="0">
              <a:latin typeface="Arial" panose="020B0604020202020204" pitchFamily="34" charset="0"/>
              <a:ea typeface="Arial Unicode MS" panose="020B0604020202020204" pitchFamily="34" charset="-128"/>
              <a:cs typeface="Tahoma" panose="020B0604030504040204" pitchFamily="34" charset="0"/>
            </a:endParaRPr>
          </a:p>
        </p:txBody>
      </p:sp>
    </p:spTree>
    <p:extLst>
      <p:ext uri="{BB962C8B-B14F-4D97-AF65-F5344CB8AC3E}">
        <p14:creationId xmlns:p14="http://schemas.microsoft.com/office/powerpoint/2010/main" val="11074424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Marcador de imagen de diapositiva"/>
          <p:cNvSpPr>
            <a:spLocks noGrp="1" noRot="1" noChangeAspect="1" noTextEdit="1"/>
          </p:cNvSpPr>
          <p:nvPr>
            <p:ph type="sldImg"/>
          </p:nvPr>
        </p:nvSpPr>
        <p:spPr bwMode="auto">
          <a:solidFill>
            <a:srgbClr val="4F81BD"/>
          </a:solidFill>
          <a:ln w="25557">
            <a:solidFill>
              <a:srgbClr val="385D8A"/>
            </a:solidFill>
            <a:miter lim="800000"/>
            <a:headEnd/>
            <a:tailEnd/>
          </a:ln>
        </p:spPr>
      </p:sp>
      <p:sp>
        <p:nvSpPr>
          <p:cNvPr id="25603" name="2 Marcador de notas"/>
          <p:cNvSpPr>
            <a:spLocks noGrp="1"/>
          </p:cNvSpPr>
          <p:nvPr>
            <p:ph type="body" sz="quarter" idx="1"/>
          </p:nvPr>
        </p:nvSpPr>
        <p:spPr bwMode="auto">
          <a:xfrm>
            <a:off x="709613" y="4860925"/>
            <a:ext cx="5680075" cy="285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spAutoFit/>
          </a:bodyPr>
          <a:lstStyle/>
          <a:p>
            <a:pPr eaLnBrk="1" hangingPunct="1">
              <a:spcBef>
                <a:spcPct val="0"/>
              </a:spcBef>
            </a:pPr>
            <a:endParaRPr lang="es-ES_tradnl" smtClean="0">
              <a:latin typeface="Arial" panose="020B0604020202020204" pitchFamily="34" charset="0"/>
              <a:ea typeface="Arial Unicode MS" panose="020B0604020202020204" pitchFamily="34" charset="-128"/>
              <a:cs typeface="Tahoma" panose="020B0604030504040204" pitchFamily="34" charset="0"/>
            </a:endParaRPr>
          </a:p>
        </p:txBody>
      </p:sp>
    </p:spTree>
    <p:extLst>
      <p:ext uri="{BB962C8B-B14F-4D97-AF65-F5344CB8AC3E}">
        <p14:creationId xmlns:p14="http://schemas.microsoft.com/office/powerpoint/2010/main" val="11074424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Marcador de imagen de diapositiva"/>
          <p:cNvSpPr>
            <a:spLocks noGrp="1" noRot="1" noChangeAspect="1" noTextEdit="1"/>
          </p:cNvSpPr>
          <p:nvPr>
            <p:ph type="sldImg"/>
          </p:nvPr>
        </p:nvSpPr>
        <p:spPr bwMode="auto">
          <a:solidFill>
            <a:srgbClr val="4F81BD"/>
          </a:solidFill>
          <a:ln w="25557">
            <a:solidFill>
              <a:srgbClr val="385D8A"/>
            </a:solidFill>
            <a:miter lim="800000"/>
            <a:headEnd/>
            <a:tailEnd/>
          </a:ln>
        </p:spPr>
      </p:sp>
      <p:sp>
        <p:nvSpPr>
          <p:cNvPr id="25603" name="2 Marcador de notas"/>
          <p:cNvSpPr>
            <a:spLocks noGrp="1"/>
          </p:cNvSpPr>
          <p:nvPr>
            <p:ph type="body" sz="quarter" idx="1"/>
          </p:nvPr>
        </p:nvSpPr>
        <p:spPr bwMode="auto">
          <a:xfrm>
            <a:off x="709613" y="4860925"/>
            <a:ext cx="5680075" cy="285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spAutoFit/>
          </a:bodyPr>
          <a:lstStyle/>
          <a:p>
            <a:pPr eaLnBrk="1" hangingPunct="1">
              <a:spcBef>
                <a:spcPct val="0"/>
              </a:spcBef>
            </a:pPr>
            <a:endParaRPr lang="es-ES_tradnl" smtClean="0">
              <a:latin typeface="Arial" panose="020B0604020202020204" pitchFamily="34" charset="0"/>
              <a:ea typeface="Arial Unicode MS" panose="020B0604020202020204" pitchFamily="34" charset="-128"/>
              <a:cs typeface="Tahoma" panose="020B0604030504040204" pitchFamily="34" charset="0"/>
            </a:endParaRPr>
          </a:p>
        </p:txBody>
      </p:sp>
    </p:spTree>
    <p:extLst>
      <p:ext uri="{BB962C8B-B14F-4D97-AF65-F5344CB8AC3E}">
        <p14:creationId xmlns:p14="http://schemas.microsoft.com/office/powerpoint/2010/main" val="11074424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Marcador de imagen de diapositiva"/>
          <p:cNvSpPr>
            <a:spLocks noGrp="1" noRot="1" noChangeAspect="1" noTextEdit="1"/>
          </p:cNvSpPr>
          <p:nvPr>
            <p:ph type="sldImg"/>
          </p:nvPr>
        </p:nvSpPr>
        <p:spPr bwMode="auto">
          <a:solidFill>
            <a:srgbClr val="4F81BD"/>
          </a:solidFill>
          <a:ln w="25557">
            <a:solidFill>
              <a:srgbClr val="385D8A"/>
            </a:solidFill>
            <a:miter lim="800000"/>
            <a:headEnd/>
            <a:tailEnd/>
          </a:ln>
        </p:spPr>
      </p:sp>
      <p:sp>
        <p:nvSpPr>
          <p:cNvPr id="32771" name="2 Marcador de notas"/>
          <p:cNvSpPr>
            <a:spLocks noGrp="1"/>
          </p:cNvSpPr>
          <p:nvPr>
            <p:ph type="body" sz="quarter" idx="1"/>
          </p:nvPr>
        </p:nvSpPr>
        <p:spPr bwMode="auto">
          <a:xfrm>
            <a:off x="709613" y="4860925"/>
            <a:ext cx="5680075" cy="285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spAutoFit/>
          </a:bodyPr>
          <a:lstStyle/>
          <a:p>
            <a:pPr eaLnBrk="1" hangingPunct="1">
              <a:spcBef>
                <a:spcPct val="0"/>
              </a:spcBef>
            </a:pPr>
            <a:endParaRPr lang="es-ES_tradnl" smtClean="0">
              <a:latin typeface="Arial" panose="020B0604020202020204" pitchFamily="34" charset="0"/>
              <a:ea typeface="Arial Unicode MS" panose="020B0604020202020204" pitchFamily="34" charset="-128"/>
              <a:cs typeface="Tahoma" panose="020B0604030504040204" pitchFamily="34" charset="0"/>
            </a:endParaRPr>
          </a:p>
        </p:txBody>
      </p:sp>
    </p:spTree>
    <p:extLst>
      <p:ext uri="{BB962C8B-B14F-4D97-AF65-F5344CB8AC3E}">
        <p14:creationId xmlns:p14="http://schemas.microsoft.com/office/powerpoint/2010/main" val="2670207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Marcador de imagen de diapositiva"/>
          <p:cNvSpPr>
            <a:spLocks noGrp="1" noRot="1" noChangeAspect="1" noTextEdit="1"/>
          </p:cNvSpPr>
          <p:nvPr>
            <p:ph type="sldImg"/>
          </p:nvPr>
        </p:nvSpPr>
        <p:spPr bwMode="auto">
          <a:solidFill>
            <a:srgbClr val="4F81BD"/>
          </a:solidFill>
          <a:ln w="25557">
            <a:solidFill>
              <a:srgbClr val="385D8A"/>
            </a:solidFill>
            <a:miter lim="800000"/>
            <a:headEnd/>
            <a:tailEnd/>
          </a:ln>
        </p:spPr>
      </p:sp>
      <p:sp>
        <p:nvSpPr>
          <p:cNvPr id="25603" name="2 Marcador de notas"/>
          <p:cNvSpPr>
            <a:spLocks noGrp="1"/>
          </p:cNvSpPr>
          <p:nvPr>
            <p:ph type="body" sz="quarter" idx="1"/>
          </p:nvPr>
        </p:nvSpPr>
        <p:spPr bwMode="auto">
          <a:xfrm>
            <a:off x="709613" y="4860925"/>
            <a:ext cx="5680075" cy="285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spAutoFit/>
          </a:bodyPr>
          <a:lstStyle/>
          <a:p>
            <a:pPr eaLnBrk="1" hangingPunct="1">
              <a:spcBef>
                <a:spcPct val="0"/>
              </a:spcBef>
            </a:pPr>
            <a:endParaRPr lang="es-ES_tradnl" smtClean="0">
              <a:latin typeface="Arial" panose="020B0604020202020204" pitchFamily="34" charset="0"/>
              <a:ea typeface="Arial Unicode MS" panose="020B0604020202020204" pitchFamily="34" charset="-128"/>
              <a:cs typeface="Tahoma" panose="020B0604030504040204" pitchFamily="34" charset="0"/>
            </a:endParaRPr>
          </a:p>
        </p:txBody>
      </p:sp>
    </p:spTree>
    <p:extLst>
      <p:ext uri="{BB962C8B-B14F-4D97-AF65-F5344CB8AC3E}">
        <p14:creationId xmlns:p14="http://schemas.microsoft.com/office/powerpoint/2010/main" val="11074424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Marcador de imagen de diapositiva"/>
          <p:cNvSpPr>
            <a:spLocks noGrp="1" noRot="1" noChangeAspect="1" noTextEdit="1"/>
          </p:cNvSpPr>
          <p:nvPr>
            <p:ph type="sldImg"/>
          </p:nvPr>
        </p:nvSpPr>
        <p:spPr bwMode="auto">
          <a:solidFill>
            <a:srgbClr val="4F81BD"/>
          </a:solidFill>
          <a:ln w="25557">
            <a:solidFill>
              <a:srgbClr val="385D8A"/>
            </a:solidFill>
            <a:miter lim="800000"/>
            <a:headEnd/>
            <a:tailEnd/>
          </a:ln>
        </p:spPr>
      </p:sp>
      <p:sp>
        <p:nvSpPr>
          <p:cNvPr id="25603" name="2 Marcador de notas"/>
          <p:cNvSpPr>
            <a:spLocks noGrp="1"/>
          </p:cNvSpPr>
          <p:nvPr>
            <p:ph type="body" sz="quarter" idx="1"/>
          </p:nvPr>
        </p:nvSpPr>
        <p:spPr bwMode="auto">
          <a:xfrm>
            <a:off x="709613" y="4860925"/>
            <a:ext cx="5680075" cy="285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spAutoFit/>
          </a:bodyPr>
          <a:lstStyle/>
          <a:p>
            <a:pPr eaLnBrk="1" hangingPunct="1">
              <a:spcBef>
                <a:spcPct val="0"/>
              </a:spcBef>
            </a:pPr>
            <a:endParaRPr lang="es-ES_tradnl" smtClean="0">
              <a:latin typeface="Arial" panose="020B0604020202020204" pitchFamily="34" charset="0"/>
              <a:ea typeface="Arial Unicode MS" panose="020B0604020202020204" pitchFamily="34" charset="-128"/>
              <a:cs typeface="Tahoma" panose="020B0604030504040204" pitchFamily="34" charset="0"/>
            </a:endParaRPr>
          </a:p>
        </p:txBody>
      </p:sp>
    </p:spTree>
    <p:extLst>
      <p:ext uri="{BB962C8B-B14F-4D97-AF65-F5344CB8AC3E}">
        <p14:creationId xmlns:p14="http://schemas.microsoft.com/office/powerpoint/2010/main" val="1107442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6626" name="Shape 9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9012" tIns="99012" rIns="99012" bIns="99012" numCol="1" anchor="ctr" anchorCtr="0" compatLnSpc="1">
            <a:prstTxWarp prst="textNoShape">
              <a:avLst/>
            </a:prstTxWarp>
          </a:bodyPr>
          <a:lstStyle/>
          <a:p>
            <a:pPr eaLnBrk="1" hangingPunct="1">
              <a:spcBef>
                <a:spcPct val="0"/>
              </a:spcBef>
            </a:pPr>
            <a:endParaRPr lang="es-ES_tradnl" smtClean="0">
              <a:latin typeface="Arial" panose="020B0604020202020204" pitchFamily="34" charset="0"/>
            </a:endParaRPr>
          </a:p>
        </p:txBody>
      </p:sp>
      <p:sp>
        <p:nvSpPr>
          <p:cNvPr id="26627" name="Shape 93"/>
          <p:cNvSpPr>
            <a:spLocks noGrp="1" noRot="1" noChangeAspect="1" noTextEdit="1"/>
          </p:cNvSpPr>
          <p:nvPr>
            <p:ph type="sldImg" idx="2"/>
          </p:nvPr>
        </p:nvSpPr>
        <p:spPr bwMode="auto">
          <a:custGeom>
            <a:avLst/>
            <a:gdLst>
              <a:gd name="T0" fmla="*/ 0 w 120000"/>
              <a:gd name="T1" fmla="*/ 0 h 120000"/>
              <a:gd name="T2" fmla="*/ 2147483647 w 120000"/>
              <a:gd name="T3" fmla="*/ 0 h 120000"/>
              <a:gd name="T4" fmla="*/ 2147483647 w 120000"/>
              <a:gd name="T5" fmla="*/ 2147483647 h 120000"/>
              <a:gd name="T6" fmla="*/ 0 w 120000"/>
              <a:gd name="T7" fmla="*/ 2147483647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915365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Marcador de imagen de diapositiva"/>
          <p:cNvSpPr>
            <a:spLocks noGrp="1" noRot="1" noChangeAspect="1" noTextEdit="1"/>
          </p:cNvSpPr>
          <p:nvPr>
            <p:ph type="sldImg"/>
          </p:nvPr>
        </p:nvSpPr>
        <p:spPr bwMode="auto">
          <a:solidFill>
            <a:srgbClr val="4F81BD"/>
          </a:solidFill>
          <a:ln w="25557">
            <a:solidFill>
              <a:srgbClr val="385D8A"/>
            </a:solidFill>
            <a:miter lim="800000"/>
            <a:headEnd/>
            <a:tailEnd/>
          </a:ln>
        </p:spPr>
      </p:sp>
      <p:sp>
        <p:nvSpPr>
          <p:cNvPr id="25603" name="2 Marcador de notas"/>
          <p:cNvSpPr>
            <a:spLocks noGrp="1"/>
          </p:cNvSpPr>
          <p:nvPr>
            <p:ph type="body" sz="quarter" idx="1"/>
          </p:nvPr>
        </p:nvSpPr>
        <p:spPr bwMode="auto">
          <a:xfrm>
            <a:off x="709613" y="4860925"/>
            <a:ext cx="5680075" cy="285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spAutoFit/>
          </a:bodyPr>
          <a:lstStyle/>
          <a:p>
            <a:pPr eaLnBrk="1" hangingPunct="1">
              <a:spcBef>
                <a:spcPct val="0"/>
              </a:spcBef>
            </a:pPr>
            <a:endParaRPr lang="es-ES_tradnl" smtClean="0">
              <a:latin typeface="Arial" panose="020B0604020202020204" pitchFamily="34" charset="0"/>
              <a:ea typeface="Arial Unicode MS" panose="020B0604020202020204" pitchFamily="34" charset="-128"/>
              <a:cs typeface="Tahoma" panose="020B0604030504040204" pitchFamily="34" charset="0"/>
            </a:endParaRPr>
          </a:p>
        </p:txBody>
      </p:sp>
    </p:spTree>
    <p:extLst>
      <p:ext uri="{BB962C8B-B14F-4D97-AF65-F5344CB8AC3E}">
        <p14:creationId xmlns:p14="http://schemas.microsoft.com/office/powerpoint/2010/main" val="11074424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Marcador de imagen de diapositiva"/>
          <p:cNvSpPr>
            <a:spLocks noGrp="1" noRot="1" noChangeAspect="1" noTextEdit="1"/>
          </p:cNvSpPr>
          <p:nvPr>
            <p:ph type="sldImg"/>
          </p:nvPr>
        </p:nvSpPr>
        <p:spPr bwMode="auto">
          <a:solidFill>
            <a:srgbClr val="4F81BD"/>
          </a:solidFill>
          <a:ln w="25557">
            <a:solidFill>
              <a:srgbClr val="385D8A"/>
            </a:solidFill>
            <a:miter lim="800000"/>
            <a:headEnd/>
            <a:tailEnd/>
          </a:ln>
        </p:spPr>
      </p:sp>
      <p:sp>
        <p:nvSpPr>
          <p:cNvPr id="25603" name="2 Marcador de notas"/>
          <p:cNvSpPr>
            <a:spLocks noGrp="1"/>
          </p:cNvSpPr>
          <p:nvPr>
            <p:ph type="body" sz="quarter" idx="1"/>
          </p:nvPr>
        </p:nvSpPr>
        <p:spPr bwMode="auto">
          <a:xfrm>
            <a:off x="709613" y="4860925"/>
            <a:ext cx="5680075" cy="285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spAutoFit/>
          </a:bodyPr>
          <a:lstStyle/>
          <a:p>
            <a:pPr eaLnBrk="1" hangingPunct="1">
              <a:spcBef>
                <a:spcPct val="0"/>
              </a:spcBef>
            </a:pPr>
            <a:endParaRPr lang="es-ES_tradnl" smtClean="0">
              <a:latin typeface="Arial" panose="020B0604020202020204" pitchFamily="34" charset="0"/>
              <a:ea typeface="Arial Unicode MS" panose="020B0604020202020204" pitchFamily="34" charset="-128"/>
              <a:cs typeface="Tahoma" panose="020B0604030504040204" pitchFamily="34" charset="0"/>
            </a:endParaRPr>
          </a:p>
        </p:txBody>
      </p:sp>
    </p:spTree>
    <p:extLst>
      <p:ext uri="{BB962C8B-B14F-4D97-AF65-F5344CB8AC3E}">
        <p14:creationId xmlns:p14="http://schemas.microsoft.com/office/powerpoint/2010/main" val="1107442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Marcador de imagen de diapositiva"/>
          <p:cNvSpPr>
            <a:spLocks noGrp="1" noRot="1" noChangeAspect="1" noTextEdit="1"/>
          </p:cNvSpPr>
          <p:nvPr>
            <p:ph type="sldImg"/>
          </p:nvPr>
        </p:nvSpPr>
        <p:spPr bwMode="auto">
          <a:solidFill>
            <a:srgbClr val="4F81BD"/>
          </a:solidFill>
          <a:ln w="25557">
            <a:solidFill>
              <a:srgbClr val="385D8A"/>
            </a:solidFill>
            <a:miter lim="800000"/>
            <a:headEnd/>
            <a:tailEnd/>
          </a:ln>
        </p:spPr>
      </p:sp>
      <p:sp>
        <p:nvSpPr>
          <p:cNvPr id="25603" name="2 Marcador de notas"/>
          <p:cNvSpPr>
            <a:spLocks noGrp="1"/>
          </p:cNvSpPr>
          <p:nvPr>
            <p:ph type="body" sz="quarter" idx="1"/>
          </p:nvPr>
        </p:nvSpPr>
        <p:spPr bwMode="auto">
          <a:xfrm>
            <a:off x="709613" y="4860925"/>
            <a:ext cx="5680075" cy="285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spAutoFit/>
          </a:bodyPr>
          <a:lstStyle/>
          <a:p>
            <a:pPr eaLnBrk="1" hangingPunct="1">
              <a:spcBef>
                <a:spcPct val="0"/>
              </a:spcBef>
            </a:pPr>
            <a:endParaRPr lang="es-ES_tradnl" smtClean="0">
              <a:latin typeface="Arial" panose="020B0604020202020204" pitchFamily="34" charset="0"/>
              <a:ea typeface="Arial Unicode MS" panose="020B0604020202020204" pitchFamily="34" charset="-128"/>
              <a:cs typeface="Tahoma" panose="020B0604030504040204" pitchFamily="34" charset="0"/>
            </a:endParaRPr>
          </a:p>
        </p:txBody>
      </p:sp>
    </p:spTree>
    <p:extLst>
      <p:ext uri="{BB962C8B-B14F-4D97-AF65-F5344CB8AC3E}">
        <p14:creationId xmlns:p14="http://schemas.microsoft.com/office/powerpoint/2010/main" val="11074424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Marcador de imagen de diapositiva"/>
          <p:cNvSpPr>
            <a:spLocks noGrp="1" noRot="1" noChangeAspect="1" noTextEdit="1"/>
          </p:cNvSpPr>
          <p:nvPr>
            <p:ph type="sldImg"/>
          </p:nvPr>
        </p:nvSpPr>
        <p:spPr bwMode="auto">
          <a:solidFill>
            <a:srgbClr val="729FCF"/>
          </a:solidFill>
          <a:ln w="25402">
            <a:solidFill>
              <a:srgbClr val="3465AF"/>
            </a:solidFill>
            <a:miter lim="800000"/>
            <a:headEnd/>
            <a:tailEnd/>
          </a:ln>
        </p:spPr>
      </p:sp>
      <p:sp>
        <p:nvSpPr>
          <p:cNvPr id="28675" name="2 Marcador de notas"/>
          <p:cNvSpPr>
            <a:spLocks noGrp="1"/>
          </p:cNvSpPr>
          <p:nvPr>
            <p:ph type="body" sz="quarter" idx="1"/>
          </p:nvPr>
        </p:nvSpPr>
        <p:spPr bwMode="auto">
          <a:xfrm>
            <a:off x="709613" y="4860925"/>
            <a:ext cx="5680075" cy="285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spAutoFit/>
          </a:bodyPr>
          <a:lstStyle/>
          <a:p>
            <a:pPr eaLnBrk="1" hangingPunct="1">
              <a:spcBef>
                <a:spcPct val="0"/>
              </a:spcBef>
            </a:pPr>
            <a:endParaRPr lang="es-ES_tradnl" smtClean="0">
              <a:latin typeface="Arial" panose="020B0604020202020204" pitchFamily="34" charset="0"/>
            </a:endParaRPr>
          </a:p>
        </p:txBody>
      </p:sp>
    </p:spTree>
    <p:extLst>
      <p:ext uri="{BB962C8B-B14F-4D97-AF65-F5344CB8AC3E}">
        <p14:creationId xmlns:p14="http://schemas.microsoft.com/office/powerpoint/2010/main" val="32311158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Marcador de imagen de diapositiva"/>
          <p:cNvSpPr>
            <a:spLocks noGrp="1" noRot="1" noChangeAspect="1" noTextEdit="1"/>
          </p:cNvSpPr>
          <p:nvPr>
            <p:ph type="sldImg"/>
          </p:nvPr>
        </p:nvSpPr>
        <p:spPr bwMode="auto">
          <a:solidFill>
            <a:srgbClr val="4F81BD"/>
          </a:solidFill>
          <a:ln w="25557">
            <a:solidFill>
              <a:srgbClr val="385D8A"/>
            </a:solidFill>
            <a:miter lim="800000"/>
            <a:headEnd/>
            <a:tailEnd/>
          </a:ln>
        </p:spPr>
      </p:sp>
      <p:sp>
        <p:nvSpPr>
          <p:cNvPr id="25603" name="2 Marcador de notas"/>
          <p:cNvSpPr>
            <a:spLocks noGrp="1"/>
          </p:cNvSpPr>
          <p:nvPr>
            <p:ph type="body" sz="quarter" idx="1"/>
          </p:nvPr>
        </p:nvSpPr>
        <p:spPr bwMode="auto">
          <a:xfrm>
            <a:off x="709613" y="4860925"/>
            <a:ext cx="5680075" cy="285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spAutoFit/>
          </a:bodyPr>
          <a:lstStyle/>
          <a:p>
            <a:pPr eaLnBrk="1" hangingPunct="1">
              <a:spcBef>
                <a:spcPct val="0"/>
              </a:spcBef>
            </a:pPr>
            <a:endParaRPr lang="es-ES_tradnl" smtClean="0">
              <a:latin typeface="Arial" panose="020B0604020202020204" pitchFamily="34" charset="0"/>
              <a:ea typeface="Arial Unicode MS" panose="020B0604020202020204" pitchFamily="34" charset="-128"/>
              <a:cs typeface="Tahoma" panose="020B0604030504040204" pitchFamily="34" charset="0"/>
            </a:endParaRPr>
          </a:p>
        </p:txBody>
      </p:sp>
    </p:spTree>
    <p:extLst>
      <p:ext uri="{BB962C8B-B14F-4D97-AF65-F5344CB8AC3E}">
        <p14:creationId xmlns:p14="http://schemas.microsoft.com/office/powerpoint/2010/main" val="1107442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F692CD00-A290-4B0F-81CC-95197805F1AB}" type="datetimeFigureOut">
              <a:rPr lang="es-ES" smtClean="0"/>
              <a:t>26/07/2018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22351A1-0FE1-4218-B1A8-B61C21E94E28}" type="slidenum">
              <a:rPr lang="es-ES" smtClean="0"/>
              <a:t>‹Nº›</a:t>
            </a:fld>
            <a:endParaRPr lang="es-ES"/>
          </a:p>
        </p:txBody>
      </p:sp>
    </p:spTree>
    <p:extLst>
      <p:ext uri="{BB962C8B-B14F-4D97-AF65-F5344CB8AC3E}">
        <p14:creationId xmlns:p14="http://schemas.microsoft.com/office/powerpoint/2010/main" val="2481647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692CD00-A290-4B0F-81CC-95197805F1AB}" type="datetimeFigureOut">
              <a:rPr lang="es-ES" smtClean="0"/>
              <a:t>26/07/2018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22351A1-0FE1-4218-B1A8-B61C21E94E28}" type="slidenum">
              <a:rPr lang="es-ES" smtClean="0"/>
              <a:t>‹Nº›</a:t>
            </a:fld>
            <a:endParaRPr lang="es-ES"/>
          </a:p>
        </p:txBody>
      </p:sp>
    </p:spTree>
    <p:extLst>
      <p:ext uri="{BB962C8B-B14F-4D97-AF65-F5344CB8AC3E}">
        <p14:creationId xmlns:p14="http://schemas.microsoft.com/office/powerpoint/2010/main" val="506465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692CD00-A290-4B0F-81CC-95197805F1AB}" type="datetimeFigureOut">
              <a:rPr lang="es-ES" smtClean="0"/>
              <a:t>26/07/2018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22351A1-0FE1-4218-B1A8-B61C21E94E28}" type="slidenum">
              <a:rPr lang="es-ES" smtClean="0"/>
              <a:t>‹Nº›</a:t>
            </a:fld>
            <a:endParaRPr lang="es-ES"/>
          </a:p>
        </p:txBody>
      </p:sp>
    </p:spTree>
    <p:extLst>
      <p:ext uri="{BB962C8B-B14F-4D97-AF65-F5344CB8AC3E}">
        <p14:creationId xmlns:p14="http://schemas.microsoft.com/office/powerpoint/2010/main" val="1199621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692CD00-A290-4B0F-81CC-95197805F1AB}" type="datetimeFigureOut">
              <a:rPr lang="es-ES" smtClean="0"/>
              <a:t>26/07/2018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22351A1-0FE1-4218-B1A8-B61C21E94E28}" type="slidenum">
              <a:rPr lang="es-ES" smtClean="0"/>
              <a:t>‹Nº›</a:t>
            </a:fld>
            <a:endParaRPr lang="es-ES"/>
          </a:p>
        </p:txBody>
      </p:sp>
    </p:spTree>
    <p:extLst>
      <p:ext uri="{BB962C8B-B14F-4D97-AF65-F5344CB8AC3E}">
        <p14:creationId xmlns:p14="http://schemas.microsoft.com/office/powerpoint/2010/main" val="2016492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692CD00-A290-4B0F-81CC-95197805F1AB}" type="datetimeFigureOut">
              <a:rPr lang="es-ES" smtClean="0"/>
              <a:t>26/07/2018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22351A1-0FE1-4218-B1A8-B61C21E94E28}" type="slidenum">
              <a:rPr lang="es-ES" smtClean="0"/>
              <a:t>‹Nº›</a:t>
            </a:fld>
            <a:endParaRPr lang="es-ES"/>
          </a:p>
        </p:txBody>
      </p:sp>
    </p:spTree>
    <p:extLst>
      <p:ext uri="{BB962C8B-B14F-4D97-AF65-F5344CB8AC3E}">
        <p14:creationId xmlns:p14="http://schemas.microsoft.com/office/powerpoint/2010/main" val="2397851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F692CD00-A290-4B0F-81CC-95197805F1AB}" type="datetimeFigureOut">
              <a:rPr lang="es-ES" smtClean="0"/>
              <a:t>26/07/2018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22351A1-0FE1-4218-B1A8-B61C21E94E28}" type="slidenum">
              <a:rPr lang="es-ES" smtClean="0"/>
              <a:t>‹Nº›</a:t>
            </a:fld>
            <a:endParaRPr lang="es-ES"/>
          </a:p>
        </p:txBody>
      </p:sp>
    </p:spTree>
    <p:extLst>
      <p:ext uri="{BB962C8B-B14F-4D97-AF65-F5344CB8AC3E}">
        <p14:creationId xmlns:p14="http://schemas.microsoft.com/office/powerpoint/2010/main" val="2641721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F692CD00-A290-4B0F-81CC-95197805F1AB}" type="datetimeFigureOut">
              <a:rPr lang="es-ES" smtClean="0"/>
              <a:t>26/07/2018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22351A1-0FE1-4218-B1A8-B61C21E94E28}" type="slidenum">
              <a:rPr lang="es-ES" smtClean="0"/>
              <a:t>‹Nº›</a:t>
            </a:fld>
            <a:endParaRPr lang="es-ES"/>
          </a:p>
        </p:txBody>
      </p:sp>
    </p:spTree>
    <p:extLst>
      <p:ext uri="{BB962C8B-B14F-4D97-AF65-F5344CB8AC3E}">
        <p14:creationId xmlns:p14="http://schemas.microsoft.com/office/powerpoint/2010/main" val="1034594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F692CD00-A290-4B0F-81CC-95197805F1AB}" type="datetimeFigureOut">
              <a:rPr lang="es-ES" smtClean="0"/>
              <a:t>26/07/2018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22351A1-0FE1-4218-B1A8-B61C21E94E28}" type="slidenum">
              <a:rPr lang="es-ES" smtClean="0"/>
              <a:t>‹Nº›</a:t>
            </a:fld>
            <a:endParaRPr lang="es-ES"/>
          </a:p>
        </p:txBody>
      </p:sp>
    </p:spTree>
    <p:extLst>
      <p:ext uri="{BB962C8B-B14F-4D97-AF65-F5344CB8AC3E}">
        <p14:creationId xmlns:p14="http://schemas.microsoft.com/office/powerpoint/2010/main" val="1934252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692CD00-A290-4B0F-81CC-95197805F1AB}" type="datetimeFigureOut">
              <a:rPr lang="es-ES" smtClean="0"/>
              <a:t>26/07/2018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22351A1-0FE1-4218-B1A8-B61C21E94E28}" type="slidenum">
              <a:rPr lang="es-ES" smtClean="0"/>
              <a:t>‹Nº›</a:t>
            </a:fld>
            <a:endParaRPr lang="es-ES"/>
          </a:p>
        </p:txBody>
      </p:sp>
    </p:spTree>
    <p:extLst>
      <p:ext uri="{BB962C8B-B14F-4D97-AF65-F5344CB8AC3E}">
        <p14:creationId xmlns:p14="http://schemas.microsoft.com/office/powerpoint/2010/main" val="3016986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692CD00-A290-4B0F-81CC-95197805F1AB}" type="datetimeFigureOut">
              <a:rPr lang="es-ES" smtClean="0"/>
              <a:t>26/07/2018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22351A1-0FE1-4218-B1A8-B61C21E94E28}" type="slidenum">
              <a:rPr lang="es-ES" smtClean="0"/>
              <a:t>‹Nº›</a:t>
            </a:fld>
            <a:endParaRPr lang="es-ES"/>
          </a:p>
        </p:txBody>
      </p:sp>
    </p:spTree>
    <p:extLst>
      <p:ext uri="{BB962C8B-B14F-4D97-AF65-F5344CB8AC3E}">
        <p14:creationId xmlns:p14="http://schemas.microsoft.com/office/powerpoint/2010/main" val="1985344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692CD00-A290-4B0F-81CC-95197805F1AB}" type="datetimeFigureOut">
              <a:rPr lang="es-ES" smtClean="0"/>
              <a:t>26/07/2018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22351A1-0FE1-4218-B1A8-B61C21E94E28}" type="slidenum">
              <a:rPr lang="es-ES" smtClean="0"/>
              <a:t>‹Nº›</a:t>
            </a:fld>
            <a:endParaRPr lang="es-ES"/>
          </a:p>
        </p:txBody>
      </p:sp>
    </p:spTree>
    <p:extLst>
      <p:ext uri="{BB962C8B-B14F-4D97-AF65-F5344CB8AC3E}">
        <p14:creationId xmlns:p14="http://schemas.microsoft.com/office/powerpoint/2010/main" val="390590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92CD00-A290-4B0F-81CC-95197805F1AB}" type="datetimeFigureOut">
              <a:rPr lang="es-ES" smtClean="0"/>
              <a:t>26/07/2018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2351A1-0FE1-4218-B1A8-B61C21E94E28}" type="slidenum">
              <a:rPr lang="es-ES" smtClean="0"/>
              <a:t>‹Nº›</a:t>
            </a:fld>
            <a:endParaRPr lang="es-ES"/>
          </a:p>
        </p:txBody>
      </p:sp>
    </p:spTree>
    <p:extLst>
      <p:ext uri="{BB962C8B-B14F-4D97-AF65-F5344CB8AC3E}">
        <p14:creationId xmlns:p14="http://schemas.microsoft.com/office/powerpoint/2010/main" val="3809863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5 Título"/>
          <p:cNvSpPr>
            <a:spLocks noGrp="1"/>
          </p:cNvSpPr>
          <p:nvPr>
            <p:ph type="title"/>
          </p:nvPr>
        </p:nvSpPr>
        <p:spPr>
          <a:xfrm>
            <a:off x="5076056" y="4941168"/>
            <a:ext cx="3778697" cy="1362075"/>
          </a:xfrm>
        </p:spPr>
        <p:txBody>
          <a:bodyPr/>
          <a:lstStyle/>
          <a:p>
            <a:r>
              <a:rPr lang="es-ES" dirty="0" smtClean="0">
                <a:solidFill>
                  <a:schemeClr val="bg1"/>
                </a:solidFill>
              </a:rPr>
              <a:t>método </a:t>
            </a:r>
            <a:r>
              <a:rPr lang="es-ES" dirty="0" err="1" smtClean="0">
                <a:solidFill>
                  <a:schemeClr val="bg1"/>
                </a:solidFill>
              </a:rPr>
              <a:t>ibt</a:t>
            </a:r>
            <a:r>
              <a:rPr lang="es-ES" dirty="0" smtClean="0">
                <a:solidFill>
                  <a:schemeClr val="bg1"/>
                </a:solidFill>
              </a:rPr>
              <a:t>-l</a:t>
            </a:r>
            <a:endParaRPr lang="es-ES" dirty="0">
              <a:solidFill>
                <a:schemeClr val="bg1"/>
              </a:solidFill>
            </a:endParaRPr>
          </a:p>
        </p:txBody>
      </p:sp>
    </p:spTree>
    <p:extLst>
      <p:ext uri="{BB962C8B-B14F-4D97-AF65-F5344CB8AC3E}">
        <p14:creationId xmlns:p14="http://schemas.microsoft.com/office/powerpoint/2010/main" val="9548315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4 Título"/>
          <p:cNvSpPr>
            <a:spLocks noGrp="1"/>
          </p:cNvSpPr>
          <p:nvPr>
            <p:ph type="title"/>
          </p:nvPr>
        </p:nvSpPr>
        <p:spPr>
          <a:xfrm>
            <a:off x="5059217" y="188640"/>
            <a:ext cx="5760640" cy="1143000"/>
          </a:xfrm>
        </p:spPr>
        <p:txBody>
          <a:bodyPr>
            <a:noAutofit/>
          </a:bodyPr>
          <a:lstStyle/>
          <a:p>
            <a:pPr algn="l">
              <a:defRPr/>
            </a:pPr>
            <a:r>
              <a:rPr lang="es-ES" sz="2000" b="1" dirty="0" smtClean="0">
                <a:solidFill>
                  <a:schemeClr val="tx2">
                    <a:lumMod val="50000"/>
                  </a:schemeClr>
                </a:solidFill>
                <a:latin typeface="Garamond" pitchFamily="18" charset="0"/>
                <a:cs typeface="Mangal" pitchFamily="2"/>
              </a:rPr>
              <a:t>3</a:t>
            </a:r>
            <a:r>
              <a:rPr lang="es-ES" sz="2000" b="1" dirty="0" smtClean="0">
                <a:solidFill>
                  <a:schemeClr val="tx2">
                    <a:lumMod val="50000"/>
                  </a:schemeClr>
                </a:solidFill>
                <a:latin typeface="Garamond" pitchFamily="18" charset="0"/>
                <a:cs typeface="Mangal" pitchFamily="2"/>
              </a:rPr>
              <a:t>. </a:t>
            </a:r>
            <a:r>
              <a:rPr lang="es-ES" sz="2000" b="1" dirty="0">
                <a:solidFill>
                  <a:schemeClr val="tx2">
                    <a:lumMod val="50000"/>
                  </a:schemeClr>
                </a:solidFill>
                <a:latin typeface="Garamond" pitchFamily="18" charset="0"/>
                <a:ea typeface="Avenir Heavy"/>
              </a:rPr>
              <a:t>PATRÓN DE </a:t>
            </a:r>
            <a:r>
              <a:rPr lang="es-ES" sz="2000" b="1" dirty="0" smtClean="0">
                <a:solidFill>
                  <a:schemeClr val="tx2">
                    <a:lumMod val="50000"/>
                  </a:schemeClr>
                </a:solidFill>
                <a:latin typeface="Garamond" pitchFamily="18" charset="0"/>
                <a:ea typeface="Avenir Heavy"/>
              </a:rPr>
              <a:t>ACTIVACIÓN</a:t>
            </a:r>
            <a:r>
              <a:rPr lang="es-ES" sz="2000" b="1" dirty="0" smtClean="0">
                <a:solidFill>
                  <a:schemeClr val="tx2">
                    <a:lumMod val="50000"/>
                  </a:schemeClr>
                </a:solidFill>
                <a:latin typeface="Garamond" pitchFamily="18" charset="0"/>
                <a:cs typeface="Mangal" pitchFamily="2"/>
              </a:rPr>
              <a:t>.</a:t>
            </a:r>
            <a:endParaRPr lang="es-ES" sz="2000" b="1" dirty="0" smtClean="0">
              <a:solidFill>
                <a:schemeClr val="tx2">
                  <a:lumMod val="50000"/>
                </a:schemeClr>
              </a:solidFill>
              <a:ea typeface="Avenir Heavy"/>
            </a:endParaRPr>
          </a:p>
        </p:txBody>
      </p:sp>
      <p:sp>
        <p:nvSpPr>
          <p:cNvPr id="11" name="3 Título"/>
          <p:cNvSpPr txBox="1">
            <a:spLocks/>
          </p:cNvSpPr>
          <p:nvPr/>
        </p:nvSpPr>
        <p:spPr bwMode="auto">
          <a:xfrm>
            <a:off x="392113" y="1484784"/>
            <a:ext cx="8294687" cy="1526059"/>
          </a:xfrm>
          <a:prstGeom prst="rect">
            <a:avLst/>
          </a:prstGeom>
          <a:noFill/>
          <a:ln w="9525">
            <a:noFill/>
            <a:miter lim="800000"/>
            <a:headEnd/>
            <a:tailEnd/>
          </a:ln>
        </p:spPr>
        <p:txBody>
          <a:bodyPr lIns="0" tIns="0" rIns="0" bIns="0" anchor="ctr" anchorCtr="1">
            <a:spAutoFit/>
          </a:bodyPr>
          <a:lstStyle/>
          <a:p>
            <a:pPr algn="just" hangingPunct="0">
              <a:defRPr/>
            </a:pPr>
            <a:r>
              <a:rPr lang="es-ES" dirty="0">
                <a:solidFill>
                  <a:schemeClr val="tx2">
                    <a:lumMod val="50000"/>
                  </a:schemeClr>
                </a:solidFill>
                <a:latin typeface="Garamond" pitchFamily="18" charset="0"/>
                <a:cs typeface="Mangal" pitchFamily="2"/>
              </a:rPr>
              <a:t>Existen multitud de tipos de patrones de </a:t>
            </a:r>
            <a:r>
              <a:rPr lang="es-ES" dirty="0" smtClean="0">
                <a:solidFill>
                  <a:schemeClr val="tx2">
                    <a:lumMod val="50000"/>
                  </a:schemeClr>
                </a:solidFill>
                <a:latin typeface="Garamond" pitchFamily="18" charset="0"/>
                <a:cs typeface="Mangal" pitchFamily="2"/>
              </a:rPr>
              <a:t>activación</a:t>
            </a:r>
            <a:r>
              <a:rPr lang="es-ES" dirty="0">
                <a:solidFill>
                  <a:srgbClr val="172C3C"/>
                </a:solidFill>
                <a:latin typeface="Garamond" pitchFamily="18" charset="0"/>
                <a:cs typeface="Mangal" pitchFamily="2"/>
              </a:rPr>
              <a:t> </a:t>
            </a:r>
            <a:r>
              <a:rPr lang="es-ES" dirty="0" smtClean="0">
                <a:solidFill>
                  <a:srgbClr val="172C3C"/>
                </a:solidFill>
                <a:latin typeface="Garamond" pitchFamily="18" charset="0"/>
                <a:cs typeface="Mangal" pitchFamily="2"/>
              </a:rPr>
              <a:t>como hemos visto en temas anteriores, e</a:t>
            </a:r>
            <a:r>
              <a:rPr lang="es-ES" dirty="0" smtClean="0">
                <a:solidFill>
                  <a:schemeClr val="tx2">
                    <a:lumMod val="50000"/>
                  </a:schemeClr>
                </a:solidFill>
                <a:latin typeface="Garamond" pitchFamily="18" charset="0"/>
                <a:cs typeface="Mangal" pitchFamily="2"/>
              </a:rPr>
              <a:t>n </a:t>
            </a:r>
            <a:r>
              <a:rPr lang="es-ES" dirty="0">
                <a:solidFill>
                  <a:schemeClr val="tx2">
                    <a:lumMod val="50000"/>
                  </a:schemeClr>
                </a:solidFill>
                <a:latin typeface="Garamond" pitchFamily="18" charset="0"/>
                <a:cs typeface="Mangal" pitchFamily="2"/>
              </a:rPr>
              <a:t>este ejemplo vamos a considerar únicamente el caso más sencillo de patrón de activación: </a:t>
            </a:r>
            <a:r>
              <a:rPr lang="es-ES" i="1" dirty="0">
                <a:solidFill>
                  <a:schemeClr val="tx2">
                    <a:lumMod val="50000"/>
                  </a:schemeClr>
                </a:solidFill>
                <a:latin typeface="Garamond" pitchFamily="18" charset="0"/>
                <a:cs typeface="Mangal" pitchFamily="2"/>
              </a:rPr>
              <a:t>las velas </a:t>
            </a:r>
            <a:r>
              <a:rPr lang="es-ES" i="1" dirty="0" err="1" smtClean="0">
                <a:solidFill>
                  <a:schemeClr val="tx2">
                    <a:lumMod val="50000"/>
                  </a:schemeClr>
                </a:solidFill>
                <a:latin typeface="Garamond" pitchFamily="18" charset="0"/>
                <a:cs typeface="Mangal" pitchFamily="2"/>
              </a:rPr>
              <a:t>pinbar</a:t>
            </a:r>
            <a:r>
              <a:rPr lang="es-ES" i="1" dirty="0" smtClean="0">
                <a:solidFill>
                  <a:schemeClr val="tx2">
                    <a:lumMod val="50000"/>
                  </a:schemeClr>
                </a:solidFill>
                <a:latin typeface="Garamond" pitchFamily="18" charset="0"/>
                <a:cs typeface="Mangal" pitchFamily="2"/>
              </a:rPr>
              <a:t>.</a:t>
            </a:r>
            <a:endParaRPr lang="es-ES" i="1" dirty="0">
              <a:solidFill>
                <a:schemeClr val="tx2">
                  <a:lumMod val="50000"/>
                </a:schemeClr>
              </a:solidFill>
              <a:latin typeface="Garamond" pitchFamily="18" charset="0"/>
              <a:cs typeface="Mangal" pitchFamily="2"/>
            </a:endParaRPr>
          </a:p>
          <a:p>
            <a:pPr algn="just" eaLnBrk="0" hangingPunct="0">
              <a:spcBef>
                <a:spcPts val="1088"/>
              </a:spcBef>
              <a:spcAft>
                <a:spcPts val="1088"/>
              </a:spcAft>
              <a:buSzPct val="45000"/>
              <a:defRPr/>
            </a:pPr>
            <a:r>
              <a:rPr lang="es-ES" dirty="0">
                <a:solidFill>
                  <a:schemeClr val="tx2">
                    <a:lumMod val="50000"/>
                  </a:schemeClr>
                </a:solidFill>
                <a:cs typeface="Mangal" pitchFamily="2"/>
              </a:rPr>
              <a:t/>
            </a:r>
            <a:br>
              <a:rPr lang="es-ES" dirty="0">
                <a:solidFill>
                  <a:schemeClr val="tx2">
                    <a:lumMod val="50000"/>
                  </a:schemeClr>
                </a:solidFill>
                <a:cs typeface="Mangal" pitchFamily="2"/>
              </a:rPr>
            </a:br>
            <a:endParaRPr lang="es-ES" dirty="0">
              <a:solidFill>
                <a:schemeClr val="tx2">
                  <a:lumMod val="50000"/>
                </a:schemeClr>
              </a:solidFill>
              <a:cs typeface="Mangal" pitchFamily="2"/>
            </a:endParaRPr>
          </a:p>
        </p:txBody>
      </p:sp>
      <p:sp>
        <p:nvSpPr>
          <p:cNvPr id="14" name="5 Rectángulo"/>
          <p:cNvSpPr>
            <a:spLocks noChangeArrowheads="1"/>
          </p:cNvSpPr>
          <p:nvPr/>
        </p:nvSpPr>
        <p:spPr bwMode="auto">
          <a:xfrm>
            <a:off x="4565650" y="2247813"/>
            <a:ext cx="4121150" cy="4262705"/>
          </a:xfrm>
          <a:prstGeom prst="rect">
            <a:avLst/>
          </a:prstGeom>
          <a:noFill/>
          <a:ln w="9525">
            <a:noFill/>
            <a:miter lim="800000"/>
            <a:headEnd/>
            <a:tailEnd/>
          </a:ln>
        </p:spPr>
        <p:txBody>
          <a:bodyPr>
            <a:spAutoFit/>
          </a:bodyPr>
          <a:lstStyle/>
          <a:p>
            <a:pPr algn="just" eaLnBrk="0" hangingPunct="0">
              <a:spcBef>
                <a:spcPts val="1088"/>
              </a:spcBef>
              <a:spcAft>
                <a:spcPts val="1088"/>
              </a:spcAft>
              <a:buSzPct val="45000"/>
              <a:defRPr/>
            </a:pPr>
            <a:r>
              <a:rPr lang="es-ES" dirty="0">
                <a:solidFill>
                  <a:schemeClr val="tx2">
                    <a:lumMod val="50000"/>
                  </a:schemeClr>
                </a:solidFill>
                <a:latin typeface="Garamond" pitchFamily="18" charset="0"/>
                <a:cs typeface="Mangal" pitchFamily="2"/>
              </a:rPr>
              <a:t>La figura muestra un ejemplo sencillo de vela </a:t>
            </a:r>
            <a:r>
              <a:rPr lang="es-ES" dirty="0" err="1" smtClean="0">
                <a:solidFill>
                  <a:schemeClr val="tx2">
                    <a:lumMod val="50000"/>
                  </a:schemeClr>
                </a:solidFill>
                <a:latin typeface="Garamond" pitchFamily="18" charset="0"/>
                <a:cs typeface="Mangal" pitchFamily="2"/>
              </a:rPr>
              <a:t>pinbar</a:t>
            </a:r>
            <a:r>
              <a:rPr lang="es-ES" dirty="0" smtClean="0">
                <a:solidFill>
                  <a:schemeClr val="tx2">
                    <a:lumMod val="50000"/>
                  </a:schemeClr>
                </a:solidFill>
                <a:latin typeface="Garamond" pitchFamily="18" charset="0"/>
                <a:cs typeface="Mangal" pitchFamily="2"/>
              </a:rPr>
              <a:t>. La velas de indecisión nos proporcionan dos ventajas:</a:t>
            </a:r>
          </a:p>
          <a:p>
            <a:pPr algn="just" eaLnBrk="0" hangingPunct="0">
              <a:spcBef>
                <a:spcPts val="1088"/>
              </a:spcBef>
              <a:spcAft>
                <a:spcPts val="1088"/>
              </a:spcAft>
              <a:buSzPct val="45000"/>
              <a:defRPr/>
            </a:pPr>
            <a:r>
              <a:rPr lang="es-ES" dirty="0">
                <a:solidFill>
                  <a:schemeClr val="tx2">
                    <a:lumMod val="50000"/>
                  </a:schemeClr>
                </a:solidFill>
                <a:latin typeface="Garamond" pitchFamily="18" charset="0"/>
                <a:cs typeface="Mangal" pitchFamily="2"/>
              </a:rPr>
              <a:t>1. Confirman nuestra </a:t>
            </a:r>
            <a:r>
              <a:rPr lang="es-ES" dirty="0" smtClean="0">
                <a:solidFill>
                  <a:schemeClr val="tx2">
                    <a:lumMod val="50000"/>
                  </a:schemeClr>
                </a:solidFill>
                <a:latin typeface="Garamond" pitchFamily="18" charset="0"/>
                <a:cs typeface="Mangal" pitchFamily="2"/>
              </a:rPr>
              <a:t>entrada.</a:t>
            </a:r>
            <a:endParaRPr lang="es-ES" dirty="0">
              <a:solidFill>
                <a:schemeClr val="tx2">
                  <a:lumMod val="50000"/>
                </a:schemeClr>
              </a:solidFill>
              <a:latin typeface="Garamond" pitchFamily="18" charset="0"/>
              <a:cs typeface="Mangal" pitchFamily="2"/>
            </a:endParaRPr>
          </a:p>
          <a:p>
            <a:pPr algn="just" eaLnBrk="0" hangingPunct="0">
              <a:spcBef>
                <a:spcPts val="1088"/>
              </a:spcBef>
              <a:spcAft>
                <a:spcPts val="1088"/>
              </a:spcAft>
              <a:buSzPct val="45000"/>
              <a:defRPr/>
            </a:pPr>
            <a:r>
              <a:rPr lang="es-ES" dirty="0">
                <a:solidFill>
                  <a:schemeClr val="tx2">
                    <a:lumMod val="50000"/>
                  </a:schemeClr>
                </a:solidFill>
                <a:latin typeface="Garamond" pitchFamily="18" charset="0"/>
                <a:cs typeface="Mangal" pitchFamily="2"/>
              </a:rPr>
              <a:t>2. </a:t>
            </a:r>
            <a:r>
              <a:rPr lang="es-ES" dirty="0" smtClean="0">
                <a:solidFill>
                  <a:schemeClr val="tx2">
                    <a:lumMod val="50000"/>
                  </a:schemeClr>
                </a:solidFill>
                <a:latin typeface="Garamond" pitchFamily="18" charset="0"/>
                <a:cs typeface="Mangal" pitchFamily="2"/>
              </a:rPr>
              <a:t>Nos </a:t>
            </a:r>
            <a:r>
              <a:rPr lang="es-ES" dirty="0">
                <a:solidFill>
                  <a:schemeClr val="tx2">
                    <a:lumMod val="50000"/>
                  </a:schemeClr>
                </a:solidFill>
                <a:latin typeface="Garamond" pitchFamily="18" charset="0"/>
                <a:cs typeface="Mangal" pitchFamily="2"/>
              </a:rPr>
              <a:t>proporcionan una referencia que nos ayuda a emplazar tanto el punto exacto donde debemos incorporarnos al mercado como el tamaño del límite de pérdidas que debemos establecer, permitiéndonos evaluar antes de realizar la entrada si ésta muestra una adecuada relación riesgo/beneficio.</a:t>
            </a:r>
          </a:p>
          <a:p>
            <a:pPr algn="just" eaLnBrk="0" hangingPunct="0">
              <a:spcBef>
                <a:spcPts val="1088"/>
              </a:spcBef>
              <a:spcAft>
                <a:spcPts val="1088"/>
              </a:spcAft>
              <a:buSzPct val="45000"/>
              <a:defRPr/>
            </a:pPr>
            <a:endParaRPr lang="es-ES" dirty="0">
              <a:solidFill>
                <a:schemeClr val="tx2">
                  <a:lumMod val="50000"/>
                </a:schemeClr>
              </a:solidFill>
              <a:latin typeface="Garamond" pitchFamily="18" charset="0"/>
              <a:cs typeface="Mangal" pitchFamily="2"/>
            </a:endParaRPr>
          </a:p>
        </p:txBody>
      </p:sp>
      <p:sp>
        <p:nvSpPr>
          <p:cNvPr id="2" name="1 Rectángulo"/>
          <p:cNvSpPr/>
          <p:nvPr/>
        </p:nvSpPr>
        <p:spPr>
          <a:xfrm>
            <a:off x="1619672" y="4977172"/>
            <a:ext cx="504056" cy="252028"/>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15 Rectángulo"/>
          <p:cNvSpPr/>
          <p:nvPr/>
        </p:nvSpPr>
        <p:spPr>
          <a:xfrm>
            <a:off x="2555776" y="3226867"/>
            <a:ext cx="504056" cy="252028"/>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4" name="3 Conector recto"/>
          <p:cNvCxnSpPr>
            <a:endCxn id="2" idx="0"/>
          </p:cNvCxnSpPr>
          <p:nvPr/>
        </p:nvCxnSpPr>
        <p:spPr>
          <a:xfrm>
            <a:off x="1871700" y="3226867"/>
            <a:ext cx="0" cy="175030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16 Conector recto"/>
          <p:cNvCxnSpPr>
            <a:stCxn id="16" idx="2"/>
          </p:cNvCxnSpPr>
          <p:nvPr/>
        </p:nvCxnSpPr>
        <p:spPr>
          <a:xfrm>
            <a:off x="2807804" y="3478895"/>
            <a:ext cx="0" cy="175030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8149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4 Título"/>
          <p:cNvSpPr>
            <a:spLocks noGrp="1"/>
          </p:cNvSpPr>
          <p:nvPr>
            <p:ph type="title"/>
          </p:nvPr>
        </p:nvSpPr>
        <p:spPr>
          <a:xfrm>
            <a:off x="5059217" y="188640"/>
            <a:ext cx="5760640" cy="1143000"/>
          </a:xfrm>
        </p:spPr>
        <p:txBody>
          <a:bodyPr>
            <a:noAutofit/>
          </a:bodyPr>
          <a:lstStyle/>
          <a:p>
            <a:pPr algn="l">
              <a:defRPr/>
            </a:pPr>
            <a:r>
              <a:rPr lang="es-ES" sz="2000" b="1" dirty="0" smtClean="0">
                <a:solidFill>
                  <a:schemeClr val="tx2">
                    <a:lumMod val="50000"/>
                  </a:schemeClr>
                </a:solidFill>
                <a:latin typeface="Garamond" pitchFamily="18" charset="0"/>
                <a:cs typeface="Mangal" pitchFamily="2"/>
              </a:rPr>
              <a:t>3</a:t>
            </a:r>
            <a:r>
              <a:rPr lang="es-ES" sz="2000" b="1" dirty="0" smtClean="0">
                <a:solidFill>
                  <a:schemeClr val="tx2">
                    <a:lumMod val="50000"/>
                  </a:schemeClr>
                </a:solidFill>
                <a:latin typeface="Garamond" pitchFamily="18" charset="0"/>
                <a:cs typeface="Mangal" pitchFamily="2"/>
              </a:rPr>
              <a:t>. </a:t>
            </a:r>
            <a:r>
              <a:rPr lang="es-ES" sz="2000" b="1" dirty="0">
                <a:solidFill>
                  <a:schemeClr val="tx2">
                    <a:lumMod val="50000"/>
                  </a:schemeClr>
                </a:solidFill>
                <a:latin typeface="Garamond" pitchFamily="18" charset="0"/>
                <a:ea typeface="Avenir Heavy"/>
              </a:rPr>
              <a:t>PATRÓN DE </a:t>
            </a:r>
            <a:r>
              <a:rPr lang="es-ES" sz="2000" b="1" dirty="0" smtClean="0">
                <a:solidFill>
                  <a:schemeClr val="tx2">
                    <a:lumMod val="50000"/>
                  </a:schemeClr>
                </a:solidFill>
                <a:latin typeface="Garamond" pitchFamily="18" charset="0"/>
                <a:ea typeface="Avenir Heavy"/>
              </a:rPr>
              <a:t>ACTIVACIÓN</a:t>
            </a:r>
            <a:r>
              <a:rPr lang="es-ES" sz="2000" b="1" dirty="0" smtClean="0">
                <a:solidFill>
                  <a:schemeClr val="tx2">
                    <a:lumMod val="50000"/>
                  </a:schemeClr>
                </a:solidFill>
                <a:latin typeface="Garamond" pitchFamily="18" charset="0"/>
                <a:cs typeface="Mangal" pitchFamily="2"/>
              </a:rPr>
              <a:t>.</a:t>
            </a:r>
            <a:endParaRPr lang="es-ES" sz="2000" b="1" dirty="0" smtClean="0">
              <a:solidFill>
                <a:schemeClr val="tx2">
                  <a:lumMod val="50000"/>
                </a:schemeClr>
              </a:solidFill>
              <a:ea typeface="Avenir Heavy"/>
            </a:endParaRPr>
          </a:p>
        </p:txBody>
      </p:sp>
      <p:pic>
        <p:nvPicPr>
          <p:cNvPr id="9" name="8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3" y="1484784"/>
            <a:ext cx="5112568" cy="4709868"/>
          </a:xfrm>
          <a:prstGeom prst="rect">
            <a:avLst/>
          </a:prstGeom>
        </p:spPr>
      </p:pic>
      <p:sp>
        <p:nvSpPr>
          <p:cNvPr id="10" name="9 CuadroTexto"/>
          <p:cNvSpPr txBox="1"/>
          <p:nvPr/>
        </p:nvSpPr>
        <p:spPr>
          <a:xfrm rot="21225165">
            <a:off x="3816069" y="1574641"/>
            <a:ext cx="2448272" cy="369332"/>
          </a:xfrm>
          <a:prstGeom prst="rect">
            <a:avLst/>
          </a:prstGeom>
          <a:noFill/>
        </p:spPr>
        <p:txBody>
          <a:bodyPr wrap="square" rtlCol="0">
            <a:spAutoFit/>
          </a:bodyPr>
          <a:lstStyle/>
          <a:p>
            <a:r>
              <a:rPr lang="es-ES" b="1" dirty="0" smtClean="0">
                <a:solidFill>
                  <a:srgbClr val="FFC000"/>
                </a:solidFill>
                <a:latin typeface="Garamond" panose="02020404030301010803" pitchFamily="18" charset="0"/>
              </a:rPr>
              <a:t>CANAL</a:t>
            </a:r>
            <a:endParaRPr lang="es-ES" b="1" dirty="0">
              <a:solidFill>
                <a:srgbClr val="FFC000"/>
              </a:solidFill>
              <a:latin typeface="Garamond" panose="02020404030301010803" pitchFamily="18" charset="0"/>
            </a:endParaRPr>
          </a:p>
        </p:txBody>
      </p:sp>
      <p:sp>
        <p:nvSpPr>
          <p:cNvPr id="12" name="11 CuadroTexto"/>
          <p:cNvSpPr txBox="1"/>
          <p:nvPr/>
        </p:nvSpPr>
        <p:spPr>
          <a:xfrm>
            <a:off x="2625763" y="4688858"/>
            <a:ext cx="2808312" cy="369332"/>
          </a:xfrm>
          <a:prstGeom prst="rect">
            <a:avLst/>
          </a:prstGeom>
          <a:noFill/>
        </p:spPr>
        <p:txBody>
          <a:bodyPr wrap="square" rtlCol="0">
            <a:spAutoFit/>
          </a:bodyPr>
          <a:lstStyle/>
          <a:p>
            <a:r>
              <a:rPr lang="es-ES" b="1" dirty="0" smtClean="0">
                <a:solidFill>
                  <a:srgbClr val="FF0000"/>
                </a:solidFill>
                <a:latin typeface="Garamond" panose="02020404030301010803" pitchFamily="18" charset="0"/>
              </a:rPr>
              <a:t>LÍNEA DE SOPORTE</a:t>
            </a:r>
            <a:endParaRPr lang="es-ES" b="1" dirty="0">
              <a:solidFill>
                <a:srgbClr val="FF0000"/>
              </a:solidFill>
              <a:latin typeface="Garamond" panose="02020404030301010803" pitchFamily="18" charset="0"/>
            </a:endParaRPr>
          </a:p>
        </p:txBody>
      </p:sp>
      <p:sp>
        <p:nvSpPr>
          <p:cNvPr id="13" name="12 Elipse"/>
          <p:cNvSpPr/>
          <p:nvPr/>
        </p:nvSpPr>
        <p:spPr>
          <a:xfrm>
            <a:off x="3000503" y="3968778"/>
            <a:ext cx="648072" cy="720080"/>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5" name="14 Conector recto de flecha"/>
          <p:cNvCxnSpPr/>
          <p:nvPr/>
        </p:nvCxnSpPr>
        <p:spPr>
          <a:xfrm flipH="1">
            <a:off x="3576567" y="3176690"/>
            <a:ext cx="453352" cy="864096"/>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8" name="17 CuadroTexto"/>
          <p:cNvSpPr txBox="1"/>
          <p:nvPr/>
        </p:nvSpPr>
        <p:spPr>
          <a:xfrm>
            <a:off x="3889839" y="2240586"/>
            <a:ext cx="1258225" cy="1277263"/>
          </a:xfrm>
          <a:prstGeom prst="rect">
            <a:avLst/>
          </a:prstGeom>
          <a:solidFill>
            <a:schemeClr val="bg1"/>
          </a:solidFill>
          <a:ln w="38100">
            <a:solidFill>
              <a:srgbClr val="00B050"/>
            </a:solidFill>
          </a:ln>
        </p:spPr>
        <p:txBody>
          <a:bodyPr wrap="square" lIns="91430" tIns="45715" rIns="91430" bIns="45715">
            <a:spAutoFit/>
          </a:bodyPr>
          <a:lstStyle/>
          <a:p>
            <a:pPr algn="ctr">
              <a:defRPr/>
            </a:pPr>
            <a:r>
              <a:rPr lang="es-ES" sz="1100" b="1" dirty="0">
                <a:solidFill>
                  <a:srgbClr val="142234"/>
                </a:solidFill>
                <a:latin typeface="Garamond" pitchFamily="18" charset="0"/>
              </a:rPr>
              <a:t>ÁREA DE CONFLUENCIA DE DOS ELEMENTOS TÉCNICOS (suelo de canal + soporte)</a:t>
            </a:r>
            <a:endParaRPr lang="es-ES" sz="1100" b="1" dirty="0">
              <a:solidFill>
                <a:srgbClr val="142234"/>
              </a:solidFill>
              <a:effectLst>
                <a:outerShdw blurRad="38100" dist="38100" dir="2700000" algn="tl">
                  <a:srgbClr val="000000">
                    <a:alpha val="43137"/>
                  </a:srgbClr>
                </a:outerShdw>
              </a:effectLst>
              <a:latin typeface="Garamond" pitchFamily="18" charset="0"/>
            </a:endParaRPr>
          </a:p>
        </p:txBody>
      </p:sp>
      <p:sp>
        <p:nvSpPr>
          <p:cNvPr id="19" name="18 CuadroTexto"/>
          <p:cNvSpPr txBox="1"/>
          <p:nvPr/>
        </p:nvSpPr>
        <p:spPr>
          <a:xfrm>
            <a:off x="827584" y="1628015"/>
            <a:ext cx="1944216" cy="369332"/>
          </a:xfrm>
          <a:prstGeom prst="rect">
            <a:avLst/>
          </a:prstGeom>
          <a:noFill/>
        </p:spPr>
        <p:txBody>
          <a:bodyPr wrap="square" rtlCol="0">
            <a:spAutoFit/>
          </a:bodyPr>
          <a:lstStyle/>
          <a:p>
            <a:r>
              <a:rPr lang="es-ES" b="1" dirty="0">
                <a:solidFill>
                  <a:srgbClr val="142234"/>
                </a:solidFill>
                <a:latin typeface="Garamond" panose="02020404030301010803" pitchFamily="18" charset="0"/>
              </a:rPr>
              <a:t>5</a:t>
            </a:r>
            <a:r>
              <a:rPr lang="es-ES" b="1" dirty="0" smtClean="0">
                <a:solidFill>
                  <a:srgbClr val="142234"/>
                </a:solidFill>
                <a:latin typeface="Garamond" panose="02020404030301010803" pitchFamily="18" charset="0"/>
              </a:rPr>
              <a:t> MINUTOS</a:t>
            </a:r>
            <a:endParaRPr lang="es-ES" b="1" dirty="0">
              <a:solidFill>
                <a:srgbClr val="142234"/>
              </a:solidFill>
              <a:latin typeface="Garamond" panose="02020404030301010803" pitchFamily="18" charset="0"/>
            </a:endParaRPr>
          </a:p>
        </p:txBody>
      </p:sp>
      <p:sp>
        <p:nvSpPr>
          <p:cNvPr id="20" name="19 Rectángulo"/>
          <p:cNvSpPr/>
          <p:nvPr/>
        </p:nvSpPr>
        <p:spPr>
          <a:xfrm>
            <a:off x="6654424" y="5282924"/>
            <a:ext cx="144016" cy="90010"/>
          </a:xfrm>
          <a:prstGeom prst="rect">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21" name="20 Conector recto"/>
          <p:cNvCxnSpPr>
            <a:endCxn id="20" idx="0"/>
          </p:cNvCxnSpPr>
          <p:nvPr/>
        </p:nvCxnSpPr>
        <p:spPr>
          <a:xfrm>
            <a:off x="6726432" y="4836779"/>
            <a:ext cx="0" cy="446145"/>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Conector recto 32"/>
          <p:cNvCxnSpPr/>
          <p:nvPr/>
        </p:nvCxnSpPr>
        <p:spPr>
          <a:xfrm>
            <a:off x="6546412" y="4562844"/>
            <a:ext cx="0" cy="8640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Rectángulo 33"/>
          <p:cNvSpPr/>
          <p:nvPr/>
        </p:nvSpPr>
        <p:spPr>
          <a:xfrm>
            <a:off x="6510408" y="4706860"/>
            <a:ext cx="72008" cy="576064"/>
          </a:xfrm>
          <a:prstGeom prst="rect">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24" name="Conector recto 48"/>
          <p:cNvCxnSpPr/>
          <p:nvPr/>
        </p:nvCxnSpPr>
        <p:spPr>
          <a:xfrm>
            <a:off x="6906452" y="4562844"/>
            <a:ext cx="0" cy="8640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Rectángulo 49"/>
          <p:cNvSpPr/>
          <p:nvPr/>
        </p:nvSpPr>
        <p:spPr>
          <a:xfrm>
            <a:off x="6870448" y="4706860"/>
            <a:ext cx="72008" cy="576064"/>
          </a:xfrm>
          <a:prstGeom prst="rect">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26" name="Conector recto 48"/>
          <p:cNvCxnSpPr/>
          <p:nvPr/>
        </p:nvCxnSpPr>
        <p:spPr>
          <a:xfrm>
            <a:off x="7026562" y="3968778"/>
            <a:ext cx="0" cy="8640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Rectángulo 49"/>
          <p:cNvSpPr/>
          <p:nvPr/>
        </p:nvSpPr>
        <p:spPr>
          <a:xfrm>
            <a:off x="6990558" y="4112794"/>
            <a:ext cx="72008" cy="576064"/>
          </a:xfrm>
          <a:prstGeom prst="rect">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28" name="Conector recto 32"/>
          <p:cNvCxnSpPr/>
          <p:nvPr/>
        </p:nvCxnSpPr>
        <p:spPr>
          <a:xfrm>
            <a:off x="6402396" y="3986780"/>
            <a:ext cx="0" cy="8640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Rectángulo 33"/>
          <p:cNvSpPr/>
          <p:nvPr/>
        </p:nvSpPr>
        <p:spPr>
          <a:xfrm>
            <a:off x="6366392" y="4130796"/>
            <a:ext cx="72008" cy="576064"/>
          </a:xfrm>
          <a:prstGeom prst="rect">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30" name="29 Conector recto"/>
          <p:cNvCxnSpPr/>
          <p:nvPr/>
        </p:nvCxnSpPr>
        <p:spPr>
          <a:xfrm flipH="1">
            <a:off x="6226572" y="5768978"/>
            <a:ext cx="1081386"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Rectángulo 47"/>
          <p:cNvSpPr/>
          <p:nvPr/>
        </p:nvSpPr>
        <p:spPr>
          <a:xfrm>
            <a:off x="6695117" y="5865071"/>
            <a:ext cx="73554" cy="509319"/>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4" name="Rectángulo 47"/>
          <p:cNvSpPr/>
          <p:nvPr/>
        </p:nvSpPr>
        <p:spPr>
          <a:xfrm>
            <a:off x="6874364" y="6119730"/>
            <a:ext cx="73554" cy="254660"/>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5" name="Rectángulo 47"/>
          <p:cNvSpPr/>
          <p:nvPr/>
        </p:nvSpPr>
        <p:spPr>
          <a:xfrm>
            <a:off x="6515870" y="6119730"/>
            <a:ext cx="73554" cy="254660"/>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2" name="31 Rectángulo"/>
          <p:cNvSpPr/>
          <p:nvPr/>
        </p:nvSpPr>
        <p:spPr>
          <a:xfrm>
            <a:off x="5364088" y="1273922"/>
            <a:ext cx="3611992" cy="2590453"/>
          </a:xfrm>
          <a:prstGeom prst="rect">
            <a:avLst/>
          </a:prstGeom>
        </p:spPr>
        <p:txBody>
          <a:bodyPr wrap="square">
            <a:spAutoFit/>
          </a:bodyPr>
          <a:lstStyle/>
          <a:p>
            <a:pPr algn="just" eaLnBrk="0" hangingPunct="0">
              <a:spcBef>
                <a:spcPts val="1088"/>
              </a:spcBef>
              <a:spcAft>
                <a:spcPts val="1088"/>
              </a:spcAft>
              <a:buSzPct val="45000"/>
              <a:defRPr/>
            </a:pPr>
            <a:r>
              <a:rPr lang="es-ES" sz="1600" dirty="0" smtClean="0">
                <a:solidFill>
                  <a:schemeClr val="tx2">
                    <a:lumMod val="50000"/>
                  </a:schemeClr>
                </a:solidFill>
                <a:latin typeface="Garamond" pitchFamily="18" charset="0"/>
                <a:cs typeface="Mangal" pitchFamily="2"/>
              </a:rPr>
              <a:t>Si </a:t>
            </a:r>
            <a:r>
              <a:rPr lang="es-ES" sz="1600" dirty="0">
                <a:solidFill>
                  <a:schemeClr val="tx2">
                    <a:lumMod val="50000"/>
                  </a:schemeClr>
                </a:solidFill>
                <a:latin typeface="Garamond" pitchFamily="18" charset="0"/>
                <a:cs typeface="Mangal" pitchFamily="2"/>
              </a:rPr>
              <a:t>en este área de confluencia aparece un patrón de activación (en </a:t>
            </a:r>
            <a:r>
              <a:rPr lang="es-ES" sz="1600" dirty="0" smtClean="0">
                <a:solidFill>
                  <a:schemeClr val="tx2">
                    <a:lumMod val="50000"/>
                  </a:schemeClr>
                </a:solidFill>
                <a:latin typeface="Garamond" pitchFamily="18" charset="0"/>
                <a:cs typeface="Mangal" pitchFamily="2"/>
              </a:rPr>
              <a:t>nuestro </a:t>
            </a:r>
            <a:r>
              <a:rPr lang="es-ES" sz="1600" dirty="0">
                <a:solidFill>
                  <a:schemeClr val="tx2">
                    <a:lumMod val="50000"/>
                  </a:schemeClr>
                </a:solidFill>
                <a:latin typeface="Garamond" pitchFamily="18" charset="0"/>
                <a:cs typeface="Mangal" pitchFamily="2"/>
              </a:rPr>
              <a:t>caso una vela </a:t>
            </a:r>
            <a:r>
              <a:rPr lang="es-ES" sz="1600" dirty="0" err="1" smtClean="0">
                <a:solidFill>
                  <a:schemeClr val="tx2">
                    <a:lumMod val="50000"/>
                  </a:schemeClr>
                </a:solidFill>
                <a:latin typeface="Garamond" pitchFamily="18" charset="0"/>
                <a:cs typeface="Mangal" pitchFamily="2"/>
              </a:rPr>
              <a:t>pinbar</a:t>
            </a:r>
            <a:r>
              <a:rPr lang="es-ES" sz="1600" dirty="0" smtClean="0">
                <a:solidFill>
                  <a:schemeClr val="tx2">
                    <a:lumMod val="50000"/>
                  </a:schemeClr>
                </a:solidFill>
                <a:latin typeface="Garamond" pitchFamily="18" charset="0"/>
                <a:cs typeface="Mangal" pitchFamily="2"/>
              </a:rPr>
              <a:t> con volumen) realizaremos una compra cuando la siguiente vela nos confirme el giro, </a:t>
            </a:r>
            <a:r>
              <a:rPr lang="es-ES" sz="1600" dirty="0">
                <a:solidFill>
                  <a:schemeClr val="tx2">
                    <a:lumMod val="50000"/>
                  </a:schemeClr>
                </a:solidFill>
                <a:latin typeface="Garamond" pitchFamily="18" charset="0"/>
                <a:cs typeface="Mangal" pitchFamily="2"/>
              </a:rPr>
              <a:t>colocando el stop por debajo de la vela </a:t>
            </a:r>
            <a:r>
              <a:rPr lang="es-ES" sz="1600" dirty="0" err="1">
                <a:solidFill>
                  <a:schemeClr val="tx2">
                    <a:lumMod val="50000"/>
                  </a:schemeClr>
                </a:solidFill>
                <a:latin typeface="Garamond" pitchFamily="18" charset="0"/>
                <a:cs typeface="Mangal" pitchFamily="2"/>
              </a:rPr>
              <a:t>pinbar</a:t>
            </a:r>
            <a:r>
              <a:rPr lang="es-ES" sz="1600" dirty="0">
                <a:solidFill>
                  <a:schemeClr val="tx2">
                    <a:lumMod val="50000"/>
                  </a:schemeClr>
                </a:solidFill>
                <a:latin typeface="Garamond" pitchFamily="18" charset="0"/>
                <a:cs typeface="Mangal" pitchFamily="2"/>
              </a:rPr>
              <a:t> </a:t>
            </a:r>
            <a:r>
              <a:rPr lang="es-ES" sz="1600" dirty="0" smtClean="0">
                <a:solidFill>
                  <a:schemeClr val="tx2">
                    <a:lumMod val="50000"/>
                  </a:schemeClr>
                </a:solidFill>
                <a:latin typeface="Garamond" pitchFamily="18" charset="0"/>
                <a:cs typeface="Mangal" pitchFamily="2"/>
              </a:rPr>
              <a:t>anterior.</a:t>
            </a:r>
          </a:p>
          <a:p>
            <a:pPr algn="just" eaLnBrk="0" hangingPunct="0">
              <a:spcBef>
                <a:spcPts val="1088"/>
              </a:spcBef>
              <a:spcAft>
                <a:spcPts val="1088"/>
              </a:spcAft>
              <a:buSzPct val="45000"/>
              <a:defRPr/>
            </a:pPr>
            <a:r>
              <a:rPr lang="es-ES" sz="1600" dirty="0" smtClean="0">
                <a:solidFill>
                  <a:schemeClr val="tx2">
                    <a:lumMod val="50000"/>
                  </a:schemeClr>
                </a:solidFill>
                <a:latin typeface="Garamond" pitchFamily="18" charset="0"/>
                <a:cs typeface="Mangal" pitchFamily="2"/>
              </a:rPr>
              <a:t>Este patrón debe encontrarse siempre en el primer tercio del canal, para ello utilizamos el filtro de entrada lateral</a:t>
            </a:r>
            <a:endParaRPr lang="es-ES" sz="1600" dirty="0">
              <a:solidFill>
                <a:schemeClr val="tx2">
                  <a:lumMod val="50000"/>
                </a:schemeClr>
              </a:solidFill>
              <a:latin typeface="Garamond" pitchFamily="18" charset="0"/>
              <a:cs typeface="Mangal" pitchFamily="2"/>
            </a:endParaRPr>
          </a:p>
        </p:txBody>
      </p:sp>
      <p:cxnSp>
        <p:nvCxnSpPr>
          <p:cNvPr id="38" name="37 Conector recto de flecha"/>
          <p:cNvCxnSpPr>
            <a:stCxn id="13" idx="6"/>
          </p:cNvCxnSpPr>
          <p:nvPr/>
        </p:nvCxnSpPr>
        <p:spPr>
          <a:xfrm>
            <a:off x="3648575" y="4328818"/>
            <a:ext cx="2130563" cy="288032"/>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3" name="42 Conector recto"/>
          <p:cNvCxnSpPr/>
          <p:nvPr/>
        </p:nvCxnSpPr>
        <p:spPr>
          <a:xfrm>
            <a:off x="6726432" y="5589240"/>
            <a:ext cx="581526" cy="0"/>
          </a:xfrm>
          <a:prstGeom prst="line">
            <a:avLst/>
          </a:prstGeom>
          <a:ln w="285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45" name="44 CuadroTexto"/>
          <p:cNvSpPr txBox="1"/>
          <p:nvPr/>
        </p:nvSpPr>
        <p:spPr>
          <a:xfrm>
            <a:off x="7291621" y="5404574"/>
            <a:ext cx="2808312" cy="369332"/>
          </a:xfrm>
          <a:prstGeom prst="rect">
            <a:avLst/>
          </a:prstGeom>
          <a:noFill/>
        </p:spPr>
        <p:txBody>
          <a:bodyPr wrap="square" rtlCol="0">
            <a:spAutoFit/>
          </a:bodyPr>
          <a:lstStyle/>
          <a:p>
            <a:r>
              <a:rPr lang="es-ES" b="1" dirty="0" smtClean="0">
                <a:solidFill>
                  <a:schemeClr val="accent6">
                    <a:lumMod val="50000"/>
                  </a:schemeClr>
                </a:solidFill>
                <a:latin typeface="Garamond" panose="02020404030301010803" pitchFamily="18" charset="0"/>
              </a:rPr>
              <a:t>STOP LOSS</a:t>
            </a:r>
            <a:endParaRPr lang="es-ES" b="1" dirty="0">
              <a:solidFill>
                <a:schemeClr val="accent6">
                  <a:lumMod val="50000"/>
                </a:schemeClr>
              </a:solidFill>
              <a:latin typeface="Garamond" panose="02020404030301010803" pitchFamily="18" charset="0"/>
            </a:endParaRPr>
          </a:p>
        </p:txBody>
      </p:sp>
      <p:cxnSp>
        <p:nvCxnSpPr>
          <p:cNvPr id="46" name="45 Conector recto"/>
          <p:cNvCxnSpPr/>
          <p:nvPr/>
        </p:nvCxnSpPr>
        <p:spPr>
          <a:xfrm>
            <a:off x="6726432" y="4679555"/>
            <a:ext cx="581526" cy="0"/>
          </a:xfrm>
          <a:prstGeom prst="line">
            <a:avLst/>
          </a:prstGeom>
          <a:ln w="28575">
            <a:solidFill>
              <a:srgbClr val="142234"/>
            </a:solidFill>
          </a:ln>
        </p:spPr>
        <p:style>
          <a:lnRef idx="1">
            <a:schemeClr val="accent1"/>
          </a:lnRef>
          <a:fillRef idx="0">
            <a:schemeClr val="accent1"/>
          </a:fillRef>
          <a:effectRef idx="0">
            <a:schemeClr val="accent1"/>
          </a:effectRef>
          <a:fontRef idx="minor">
            <a:schemeClr val="tx1"/>
          </a:fontRef>
        </p:style>
      </p:cxnSp>
      <p:sp>
        <p:nvSpPr>
          <p:cNvPr id="47" name="46 CuadroTexto"/>
          <p:cNvSpPr txBox="1"/>
          <p:nvPr/>
        </p:nvSpPr>
        <p:spPr>
          <a:xfrm>
            <a:off x="7307958" y="4504192"/>
            <a:ext cx="2808312" cy="369332"/>
          </a:xfrm>
          <a:prstGeom prst="rect">
            <a:avLst/>
          </a:prstGeom>
          <a:noFill/>
        </p:spPr>
        <p:txBody>
          <a:bodyPr wrap="square" rtlCol="0">
            <a:spAutoFit/>
          </a:bodyPr>
          <a:lstStyle/>
          <a:p>
            <a:r>
              <a:rPr lang="es-ES" b="1" dirty="0" smtClean="0">
                <a:solidFill>
                  <a:srgbClr val="142234"/>
                </a:solidFill>
                <a:latin typeface="Garamond" panose="02020404030301010803" pitchFamily="18" charset="0"/>
              </a:rPr>
              <a:t>ENTRADA</a:t>
            </a:r>
            <a:endParaRPr lang="es-ES" b="1" dirty="0">
              <a:solidFill>
                <a:srgbClr val="142234"/>
              </a:solidFill>
              <a:latin typeface="Garamond" panose="02020404030301010803" pitchFamily="18" charset="0"/>
            </a:endParaRPr>
          </a:p>
        </p:txBody>
      </p:sp>
    </p:spTree>
    <p:extLst>
      <p:ext uri="{BB962C8B-B14F-4D97-AF65-F5344CB8AC3E}">
        <p14:creationId xmlns:p14="http://schemas.microsoft.com/office/powerpoint/2010/main" val="294198557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341313" y="1556792"/>
            <a:ext cx="8345487" cy="1323429"/>
          </a:xfrm>
          <a:prstGeom prst="rect">
            <a:avLst/>
          </a:prstGeom>
          <a:noFill/>
          <a:ln w="9525">
            <a:noFill/>
            <a:miter lim="800000"/>
            <a:headEnd/>
            <a:tailEnd/>
          </a:ln>
        </p:spPr>
        <p:txBody>
          <a:bodyPr lIns="91430" tIns="45715" rIns="91430" bIns="45715" anchor="ctr">
            <a:spAutoFit/>
          </a:bodyPr>
          <a:lstStyle/>
          <a:p>
            <a:pPr algn="just">
              <a:defRPr/>
            </a:pPr>
            <a:r>
              <a:rPr lang="es-ES" sz="1600" dirty="0">
                <a:solidFill>
                  <a:schemeClr val="tx2">
                    <a:lumMod val="50000"/>
                  </a:schemeClr>
                </a:solidFill>
                <a:latin typeface="Garamond" pitchFamily="18" charset="0"/>
                <a:ea typeface="Calibri" pitchFamily="34" charset="0"/>
                <a:cs typeface="Times New Roman" pitchFamily="18" charset="0"/>
              </a:rPr>
              <a:t>Este sistema pretende capturar la anchura del rango situado entre el soporte y la resistencia en el que se mueve el precio en periodos de mercado lateral. Cuando el precio llega a una zona de las líneas de soporte o resistencia puede respetar ese nivel o romperlo como ocurre en la siguiente figura. Éste es el motivo de esperar un patrón de activación que confirme que podemos tomar nuestra posición.</a:t>
            </a:r>
          </a:p>
          <a:p>
            <a:pPr eaLnBrk="0" hangingPunct="0">
              <a:defRPr/>
            </a:pPr>
            <a:endParaRPr lang="es-ES" sz="1400" dirty="0">
              <a:ea typeface="Calibri" pitchFamily="34" charset="0"/>
              <a:cs typeface="Times New Roman" pitchFamily="18" charset="0"/>
            </a:endParaRPr>
          </a:p>
        </p:txBody>
      </p:sp>
      <p:sp>
        <p:nvSpPr>
          <p:cNvPr id="20484" name="5 Título"/>
          <p:cNvSpPr>
            <a:spLocks noGrp="1"/>
          </p:cNvSpPr>
          <p:nvPr>
            <p:ph type="title"/>
          </p:nvPr>
        </p:nvSpPr>
        <p:spPr>
          <a:xfrm>
            <a:off x="3657600" y="260648"/>
            <a:ext cx="5208513" cy="1143000"/>
          </a:xfrm>
        </p:spPr>
        <p:txBody>
          <a:bodyPr>
            <a:normAutofit/>
          </a:bodyPr>
          <a:lstStyle/>
          <a:p>
            <a:pPr eaLnBrk="1" hangingPunct="1"/>
            <a:r>
              <a:rPr lang="es-ES" sz="2000" b="1" dirty="0" smtClean="0">
                <a:solidFill>
                  <a:schemeClr val="tx2">
                    <a:lumMod val="50000"/>
                  </a:schemeClr>
                </a:solidFill>
                <a:latin typeface="Garamond" panose="02020404030301010803" pitchFamily="18" charset="0"/>
                <a:ea typeface="Avenir Heavy"/>
              </a:rPr>
              <a:t>3</a:t>
            </a:r>
            <a:r>
              <a:rPr lang="es-ES" sz="2000" b="1" dirty="0" smtClean="0">
                <a:solidFill>
                  <a:schemeClr val="tx2">
                    <a:lumMod val="50000"/>
                  </a:schemeClr>
                </a:solidFill>
                <a:latin typeface="Garamond" panose="02020404030301010803" pitchFamily="18" charset="0"/>
                <a:ea typeface="Avenir Heavy"/>
              </a:rPr>
              <a:t>.1. FILTRO DE ENTRADA LATERAL.</a:t>
            </a:r>
            <a:endParaRPr lang="es-ES" sz="2000" b="1" dirty="0" smtClean="0">
              <a:solidFill>
                <a:schemeClr val="tx2">
                  <a:lumMod val="50000"/>
                </a:schemeClr>
              </a:solidFill>
              <a:latin typeface="Garamond" panose="02020404030301010803" pitchFamily="18" charset="0"/>
              <a:ea typeface="Avenir Heavy"/>
            </a:endParaRPr>
          </a:p>
        </p:txBody>
      </p:sp>
      <p:sp>
        <p:nvSpPr>
          <p:cNvPr id="6" name="5 Rectángulo"/>
          <p:cNvSpPr/>
          <p:nvPr/>
        </p:nvSpPr>
        <p:spPr>
          <a:xfrm>
            <a:off x="344035" y="2708919"/>
            <a:ext cx="2571781" cy="3539430"/>
          </a:xfrm>
          <a:prstGeom prst="rect">
            <a:avLst/>
          </a:prstGeom>
        </p:spPr>
        <p:txBody>
          <a:bodyPr wrap="square">
            <a:spAutoFit/>
          </a:bodyPr>
          <a:lstStyle/>
          <a:p>
            <a:pPr algn="just">
              <a:defRPr/>
            </a:pPr>
            <a:r>
              <a:rPr lang="es-ES" sz="1600" dirty="0">
                <a:solidFill>
                  <a:schemeClr val="tx2">
                    <a:lumMod val="50000"/>
                  </a:schemeClr>
                </a:solidFill>
                <a:latin typeface="Garamond" pitchFamily="18" charset="0"/>
                <a:ea typeface="Calibri" pitchFamily="34" charset="0"/>
                <a:cs typeface="Times New Roman" pitchFamily="18" charset="0"/>
              </a:rPr>
              <a:t>Además hay que tener en cuenta que el filtro de este sistema implica que sólo se realizan cortos(ventas) en el tercio superior del canal y largos (compras) en el tercio inferior del ancho del canal</a:t>
            </a:r>
            <a:r>
              <a:rPr lang="es-ES" sz="1600" dirty="0" smtClean="0">
                <a:solidFill>
                  <a:schemeClr val="tx2">
                    <a:lumMod val="50000"/>
                  </a:schemeClr>
                </a:solidFill>
                <a:latin typeface="Garamond" pitchFamily="18" charset="0"/>
                <a:ea typeface="Calibri" pitchFamily="34" charset="0"/>
                <a:cs typeface="Times New Roman" pitchFamily="18" charset="0"/>
              </a:rPr>
              <a:t>.</a:t>
            </a:r>
          </a:p>
          <a:p>
            <a:pPr algn="just">
              <a:defRPr/>
            </a:pPr>
            <a:r>
              <a:rPr lang="es-ES" sz="1600" dirty="0" smtClean="0">
                <a:solidFill>
                  <a:schemeClr val="tx2">
                    <a:lumMod val="50000"/>
                  </a:schemeClr>
                </a:solidFill>
                <a:latin typeface="Garamond" pitchFamily="18" charset="0"/>
                <a:ea typeface="Calibri" pitchFamily="34" charset="0"/>
                <a:cs typeface="Times New Roman" pitchFamily="18" charset="0"/>
              </a:rPr>
              <a:t> </a:t>
            </a:r>
            <a:endParaRPr lang="es-ES" sz="1600" dirty="0">
              <a:solidFill>
                <a:schemeClr val="tx2">
                  <a:lumMod val="50000"/>
                </a:schemeClr>
              </a:solidFill>
              <a:latin typeface="Garamond" pitchFamily="18" charset="0"/>
              <a:ea typeface="Calibri" pitchFamily="34" charset="0"/>
              <a:cs typeface="Times New Roman" pitchFamily="18" charset="0"/>
            </a:endParaRPr>
          </a:p>
          <a:p>
            <a:pPr algn="just">
              <a:defRPr/>
            </a:pPr>
            <a:r>
              <a:rPr lang="es-ES" sz="1600" dirty="0">
                <a:solidFill>
                  <a:schemeClr val="tx2">
                    <a:lumMod val="50000"/>
                  </a:schemeClr>
                </a:solidFill>
                <a:latin typeface="Garamond" pitchFamily="18" charset="0"/>
                <a:ea typeface="Calibri" pitchFamily="34" charset="0"/>
                <a:cs typeface="Times New Roman" pitchFamily="18" charset="0"/>
              </a:rPr>
              <a:t>Es importante saber que la zona central del canal no es apropiada para insertar </a:t>
            </a:r>
            <a:r>
              <a:rPr lang="es-ES" sz="1600" dirty="0" smtClean="0">
                <a:solidFill>
                  <a:schemeClr val="tx2">
                    <a:lumMod val="50000"/>
                  </a:schemeClr>
                </a:solidFill>
                <a:latin typeface="Garamond" pitchFamily="18" charset="0"/>
                <a:ea typeface="Calibri" pitchFamily="34" charset="0"/>
                <a:cs typeface="Times New Roman" pitchFamily="18" charset="0"/>
              </a:rPr>
              <a:t>posiciones, debido a que esa zona suele coincidir con el POC.</a:t>
            </a:r>
            <a:endParaRPr lang="es-ES" sz="1600" dirty="0">
              <a:solidFill>
                <a:schemeClr val="tx2">
                  <a:lumMod val="50000"/>
                </a:schemeClr>
              </a:solidFill>
              <a:latin typeface="Garamond" pitchFamily="18" charset="0"/>
              <a:ea typeface="Calibri" pitchFamily="34" charset="0"/>
              <a:cs typeface="Times New Roman" pitchFamily="18" charset="0"/>
            </a:endParaRPr>
          </a:p>
        </p:txBody>
      </p:sp>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9832" y="2708919"/>
            <a:ext cx="5626968" cy="3420659"/>
          </a:xfrm>
          <a:prstGeom prst="rect">
            <a:avLst/>
          </a:prstGeom>
        </p:spPr>
      </p:pic>
    </p:spTree>
    <p:extLst>
      <p:ext uri="{BB962C8B-B14F-4D97-AF65-F5344CB8AC3E}">
        <p14:creationId xmlns:p14="http://schemas.microsoft.com/office/powerpoint/2010/main" val="2074503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Título"/>
          <p:cNvSpPr>
            <a:spLocks noGrp="1"/>
          </p:cNvSpPr>
          <p:nvPr>
            <p:ph type="title"/>
          </p:nvPr>
        </p:nvSpPr>
        <p:spPr>
          <a:xfrm>
            <a:off x="1043608" y="2708920"/>
            <a:ext cx="7704856" cy="906864"/>
          </a:xfrm>
        </p:spPr>
        <p:txBody>
          <a:bodyPr>
            <a:noAutofit/>
          </a:bodyPr>
          <a:lstStyle/>
          <a:p>
            <a:pPr algn="just">
              <a:defRPr/>
            </a:pPr>
            <a:r>
              <a:rPr lang="es-ES" sz="3200" b="1" dirty="0" smtClean="0">
                <a:solidFill>
                  <a:schemeClr val="tx2">
                    <a:lumMod val="50000"/>
                  </a:schemeClr>
                </a:solidFill>
                <a:latin typeface="Garamond" pitchFamily="18" charset="0"/>
                <a:cs typeface="Mangal" pitchFamily="2"/>
              </a:rPr>
              <a:t>4. RESUMEN ENTRADA LATERAL.</a:t>
            </a:r>
            <a:endParaRPr lang="es-ES" sz="4800" dirty="0">
              <a:solidFill>
                <a:schemeClr val="tx2">
                  <a:lumMod val="50000"/>
                </a:schemeClr>
              </a:solidFill>
            </a:endParaRPr>
          </a:p>
        </p:txBody>
      </p:sp>
    </p:spTree>
    <p:extLst>
      <p:ext uri="{BB962C8B-B14F-4D97-AF65-F5344CB8AC3E}">
        <p14:creationId xmlns:p14="http://schemas.microsoft.com/office/powerpoint/2010/main" val="77364370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355976" y="332656"/>
            <a:ext cx="4968552" cy="906864"/>
          </a:xfrm>
        </p:spPr>
        <p:txBody>
          <a:bodyPr>
            <a:normAutofit/>
          </a:bodyPr>
          <a:lstStyle/>
          <a:p>
            <a:pPr algn="just">
              <a:defRPr/>
            </a:pPr>
            <a:r>
              <a:rPr lang="es-ES" sz="2000" b="1" dirty="0" smtClean="0">
                <a:solidFill>
                  <a:schemeClr val="tx2">
                    <a:lumMod val="50000"/>
                  </a:schemeClr>
                </a:solidFill>
                <a:latin typeface="Garamond" pitchFamily="18" charset="0"/>
                <a:cs typeface="Mangal" pitchFamily="2"/>
              </a:rPr>
              <a:t>4. RESUMEN ENTRADA LATERAL.</a:t>
            </a:r>
            <a:endParaRPr lang="es-ES" sz="3600" dirty="0">
              <a:solidFill>
                <a:schemeClr val="tx2">
                  <a:lumMod val="50000"/>
                </a:schemeClr>
              </a:solidFill>
            </a:endParaRPr>
          </a:p>
        </p:txBody>
      </p:sp>
      <p:graphicFrame>
        <p:nvGraphicFramePr>
          <p:cNvPr id="5" name="4 Diagrama"/>
          <p:cNvGraphicFramePr/>
          <p:nvPr>
            <p:extLst>
              <p:ext uri="{D42A27DB-BD31-4B8C-83A1-F6EECF244321}">
                <p14:modId xmlns:p14="http://schemas.microsoft.com/office/powerpoint/2010/main" val="2548469587"/>
              </p:ext>
            </p:extLst>
          </p:nvPr>
        </p:nvGraphicFramePr>
        <p:xfrm>
          <a:off x="392225" y="1556792"/>
          <a:ext cx="8421502"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1994105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Título"/>
          <p:cNvSpPr>
            <a:spLocks noGrp="1"/>
          </p:cNvSpPr>
          <p:nvPr>
            <p:ph type="title"/>
          </p:nvPr>
        </p:nvSpPr>
        <p:spPr>
          <a:xfrm>
            <a:off x="1439144" y="2708920"/>
            <a:ext cx="7704856" cy="906864"/>
          </a:xfrm>
        </p:spPr>
        <p:txBody>
          <a:bodyPr>
            <a:noAutofit/>
          </a:bodyPr>
          <a:lstStyle/>
          <a:p>
            <a:pPr algn="just">
              <a:defRPr/>
            </a:pPr>
            <a:r>
              <a:rPr lang="es-ES" sz="3200" b="1" dirty="0">
                <a:solidFill>
                  <a:schemeClr val="tx2">
                    <a:lumMod val="50000"/>
                  </a:schemeClr>
                </a:solidFill>
                <a:latin typeface="Garamond" pitchFamily="18" charset="0"/>
                <a:cs typeface="Mangal" pitchFamily="2"/>
              </a:rPr>
              <a:t>5</a:t>
            </a:r>
            <a:r>
              <a:rPr lang="es-ES" sz="3200" b="1" dirty="0" smtClean="0">
                <a:solidFill>
                  <a:schemeClr val="tx2">
                    <a:lumMod val="50000"/>
                  </a:schemeClr>
                </a:solidFill>
                <a:latin typeface="Garamond" pitchFamily="18" charset="0"/>
                <a:cs typeface="Mangal" pitchFamily="2"/>
              </a:rPr>
              <a:t>. OBJETIVO DE BENEFICIOS.</a:t>
            </a:r>
            <a:endParaRPr lang="es-ES" sz="4800" dirty="0">
              <a:solidFill>
                <a:schemeClr val="tx2">
                  <a:lumMod val="50000"/>
                </a:schemeClr>
              </a:solidFill>
            </a:endParaRPr>
          </a:p>
        </p:txBody>
      </p:sp>
    </p:spTree>
    <p:extLst>
      <p:ext uri="{BB962C8B-B14F-4D97-AF65-F5344CB8AC3E}">
        <p14:creationId xmlns:p14="http://schemas.microsoft.com/office/powerpoint/2010/main" val="255080076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Shape 89"/>
          <p:cNvSpPr txBox="1">
            <a:spLocks noChangeArrowheads="1"/>
          </p:cNvSpPr>
          <p:nvPr/>
        </p:nvSpPr>
        <p:spPr bwMode="auto">
          <a:xfrm>
            <a:off x="1016893" y="3821931"/>
            <a:ext cx="365760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6" tIns="91416" rIns="91416" bIns="91416"/>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p>
        </p:txBody>
      </p:sp>
      <p:sp>
        <p:nvSpPr>
          <p:cNvPr id="19470" name="23 Título"/>
          <p:cNvSpPr>
            <a:spLocks noGrp="1"/>
          </p:cNvSpPr>
          <p:nvPr>
            <p:ph type="title"/>
          </p:nvPr>
        </p:nvSpPr>
        <p:spPr>
          <a:xfrm>
            <a:off x="4365626" y="188640"/>
            <a:ext cx="4614862" cy="1143000"/>
          </a:xfrm>
        </p:spPr>
        <p:txBody>
          <a:bodyPr>
            <a:noAutofit/>
          </a:bodyPr>
          <a:lstStyle/>
          <a:p>
            <a:pPr eaLnBrk="1" hangingPunct="1"/>
            <a:r>
              <a:rPr lang="es-ES" sz="2000" b="1" dirty="0" smtClean="0">
                <a:solidFill>
                  <a:schemeClr val="tx2">
                    <a:lumMod val="50000"/>
                  </a:schemeClr>
                </a:solidFill>
                <a:latin typeface="Garamond" panose="02020404030301010803" pitchFamily="18" charset="0"/>
                <a:ea typeface="Avenir Heavy"/>
              </a:rPr>
              <a:t>5</a:t>
            </a:r>
            <a:r>
              <a:rPr lang="es-ES" sz="2000" b="1" dirty="0" smtClean="0">
                <a:solidFill>
                  <a:schemeClr val="tx2">
                    <a:lumMod val="50000"/>
                  </a:schemeClr>
                </a:solidFill>
                <a:latin typeface="Garamond" panose="02020404030301010803" pitchFamily="18" charset="0"/>
                <a:ea typeface="Avenir Heavy"/>
              </a:rPr>
              <a:t>. </a:t>
            </a:r>
            <a:r>
              <a:rPr lang="es-ES" sz="2000" b="1" dirty="0" smtClean="0">
                <a:solidFill>
                  <a:schemeClr val="tx2">
                    <a:lumMod val="50000"/>
                  </a:schemeClr>
                </a:solidFill>
                <a:latin typeface="Garamond" panose="02020404030301010803" pitchFamily="18" charset="0"/>
                <a:ea typeface="Avenir Heavy"/>
              </a:rPr>
              <a:t>OBJETIVO DE BENEFICIOS.</a:t>
            </a:r>
          </a:p>
        </p:txBody>
      </p:sp>
      <p:sp>
        <p:nvSpPr>
          <p:cNvPr id="33" name="Rectangle 2"/>
          <p:cNvSpPr>
            <a:spLocks noChangeArrowheads="1"/>
          </p:cNvSpPr>
          <p:nvPr/>
        </p:nvSpPr>
        <p:spPr bwMode="auto">
          <a:xfrm>
            <a:off x="5270219" y="1639946"/>
            <a:ext cx="3622261" cy="4185751"/>
          </a:xfrm>
          <a:prstGeom prst="rect">
            <a:avLst/>
          </a:prstGeom>
          <a:noFill/>
          <a:ln w="9525">
            <a:noFill/>
            <a:miter lim="800000"/>
            <a:headEnd/>
            <a:tailEnd/>
          </a:ln>
        </p:spPr>
        <p:txBody>
          <a:bodyPr wrap="square" lIns="91430" tIns="45715" rIns="91430" bIns="45715" anchor="ctr">
            <a:spAutoFit/>
          </a:bodyPr>
          <a:lstStyle/>
          <a:p>
            <a:pPr algn="just">
              <a:defRPr/>
            </a:pPr>
            <a:r>
              <a:rPr lang="es-ES" sz="1400" dirty="0" smtClean="0">
                <a:solidFill>
                  <a:schemeClr val="tx2">
                    <a:lumMod val="50000"/>
                  </a:schemeClr>
                </a:solidFill>
                <a:latin typeface="Garamond" pitchFamily="18" charset="0"/>
                <a:ea typeface="Calibri" pitchFamily="34" charset="0"/>
                <a:cs typeface="Times New Roman" pitchFamily="18" charset="0"/>
              </a:rPr>
              <a:t>El objetivo de beneficios nos lo marcará el gráfico de análisis. Una </a:t>
            </a:r>
            <a:r>
              <a:rPr lang="es-ES" sz="1400" dirty="0">
                <a:solidFill>
                  <a:schemeClr val="tx2">
                    <a:lumMod val="50000"/>
                  </a:schemeClr>
                </a:solidFill>
                <a:latin typeface="Garamond" pitchFamily="18" charset="0"/>
                <a:ea typeface="Calibri" pitchFamily="34" charset="0"/>
                <a:cs typeface="Times New Roman" pitchFamily="18" charset="0"/>
              </a:rPr>
              <a:t>vez </a:t>
            </a:r>
            <a:r>
              <a:rPr lang="es-ES" sz="1400" dirty="0" smtClean="0">
                <a:solidFill>
                  <a:schemeClr val="tx2">
                    <a:lumMod val="50000"/>
                  </a:schemeClr>
                </a:solidFill>
                <a:latin typeface="Garamond" pitchFamily="18" charset="0"/>
                <a:ea typeface="Calibri" pitchFamily="34" charset="0"/>
                <a:cs typeface="Times New Roman" pitchFamily="18" charset="0"/>
              </a:rPr>
              <a:t>hemos realizado la entrada con la vela </a:t>
            </a:r>
            <a:r>
              <a:rPr lang="es-ES" sz="1400" dirty="0" err="1" smtClean="0">
                <a:solidFill>
                  <a:schemeClr val="tx2">
                    <a:lumMod val="50000"/>
                  </a:schemeClr>
                </a:solidFill>
                <a:latin typeface="Garamond" pitchFamily="18" charset="0"/>
                <a:ea typeface="Calibri" pitchFamily="34" charset="0"/>
                <a:cs typeface="Times New Roman" pitchFamily="18" charset="0"/>
              </a:rPr>
              <a:t>pinbar</a:t>
            </a:r>
            <a:r>
              <a:rPr lang="es-ES" sz="1400" dirty="0" smtClean="0">
                <a:solidFill>
                  <a:schemeClr val="tx2">
                    <a:lumMod val="50000"/>
                  </a:schemeClr>
                </a:solidFill>
                <a:latin typeface="Garamond" pitchFamily="18" charset="0"/>
                <a:ea typeface="Calibri" pitchFamily="34" charset="0"/>
                <a:cs typeface="Times New Roman" pitchFamily="18" charset="0"/>
              </a:rPr>
              <a:t> con volumen situada en el primer tercio del canal, debemos de saber en qué momento deshacer nuestra posición.</a:t>
            </a:r>
          </a:p>
          <a:p>
            <a:pPr algn="just">
              <a:defRPr/>
            </a:pPr>
            <a:endParaRPr lang="es-ES" sz="1400" dirty="0">
              <a:solidFill>
                <a:schemeClr val="tx2">
                  <a:lumMod val="50000"/>
                </a:schemeClr>
              </a:solidFill>
              <a:latin typeface="Garamond" pitchFamily="18" charset="0"/>
              <a:ea typeface="Calibri" pitchFamily="34" charset="0"/>
              <a:cs typeface="Times New Roman" pitchFamily="18" charset="0"/>
            </a:endParaRPr>
          </a:p>
          <a:p>
            <a:pPr lvl="0" algn="just" eaLnBrk="0" hangingPunct="0">
              <a:defRPr/>
            </a:pPr>
            <a:r>
              <a:rPr lang="es-ES" sz="1400" dirty="0">
                <a:solidFill>
                  <a:schemeClr val="tx2">
                    <a:lumMod val="50000"/>
                  </a:schemeClr>
                </a:solidFill>
                <a:latin typeface="Garamond" pitchFamily="18" charset="0"/>
                <a:ea typeface="Calibri" pitchFamily="34" charset="0"/>
                <a:cs typeface="Times New Roman" pitchFamily="18" charset="0"/>
              </a:rPr>
              <a:t>Deshacemos la posición cuando el precio alcanza el 80% de la anchura del rango o canal. </a:t>
            </a:r>
            <a:endParaRPr lang="es-ES" sz="1400" dirty="0" smtClean="0">
              <a:solidFill>
                <a:schemeClr val="tx2">
                  <a:lumMod val="50000"/>
                </a:schemeClr>
              </a:solidFill>
              <a:latin typeface="Garamond" pitchFamily="18" charset="0"/>
              <a:ea typeface="Calibri" pitchFamily="34" charset="0"/>
              <a:cs typeface="Times New Roman" pitchFamily="18" charset="0"/>
            </a:endParaRPr>
          </a:p>
          <a:p>
            <a:pPr lvl="0" algn="just" eaLnBrk="0" hangingPunct="0">
              <a:defRPr/>
            </a:pPr>
            <a:endParaRPr lang="es-ES" sz="1400" dirty="0">
              <a:solidFill>
                <a:schemeClr val="tx2">
                  <a:lumMod val="50000"/>
                </a:schemeClr>
              </a:solidFill>
              <a:latin typeface="Garamond" pitchFamily="18" charset="0"/>
              <a:ea typeface="Calibri" pitchFamily="34" charset="0"/>
              <a:cs typeface="Times New Roman" pitchFamily="18" charset="0"/>
            </a:endParaRPr>
          </a:p>
          <a:p>
            <a:pPr lvl="0" algn="just" eaLnBrk="0" hangingPunct="0">
              <a:defRPr/>
            </a:pPr>
            <a:r>
              <a:rPr lang="es-ES" sz="1400" dirty="0" smtClean="0">
                <a:solidFill>
                  <a:schemeClr val="tx2">
                    <a:lumMod val="50000"/>
                  </a:schemeClr>
                </a:solidFill>
                <a:latin typeface="Garamond" pitchFamily="18" charset="0"/>
                <a:ea typeface="Calibri" pitchFamily="34" charset="0"/>
                <a:cs typeface="Times New Roman" pitchFamily="18" charset="0"/>
              </a:rPr>
              <a:t>En </a:t>
            </a:r>
            <a:r>
              <a:rPr lang="es-ES" sz="1400" dirty="0">
                <a:solidFill>
                  <a:schemeClr val="tx2">
                    <a:lumMod val="50000"/>
                  </a:schemeClr>
                </a:solidFill>
                <a:latin typeface="Garamond" pitchFamily="18" charset="0"/>
                <a:ea typeface="Calibri" pitchFamily="34" charset="0"/>
                <a:cs typeface="Times New Roman" pitchFamily="18" charset="0"/>
              </a:rPr>
              <a:t>un canal puede considerarse el 50 % como la zona de no retorno, es decir, una vez que el precio alcanza el 50 % del canal rara vez retrocede. Por tanto, una vez el precio alcance el 50% del rango en nuestro beneficio, podemos desplazar el stop al punto de entrada para que así, si el precio gira en dirección contraria a la estimada, el stop haga su función sin permitirnos incurrir en pérdidas.</a:t>
            </a:r>
            <a:endParaRPr lang="es-ES" sz="1400" dirty="0"/>
          </a:p>
          <a:p>
            <a:pPr algn="just" eaLnBrk="0" hangingPunct="0">
              <a:defRPr/>
            </a:pPr>
            <a:endParaRPr lang="es-ES" sz="1400" dirty="0" smtClean="0">
              <a:ea typeface="Calibri" pitchFamily="34" charset="0"/>
              <a:cs typeface="Times New Roman" pitchFamily="18" charset="0"/>
            </a:endParaRPr>
          </a:p>
        </p:txBody>
      </p:sp>
      <p:pic>
        <p:nvPicPr>
          <p:cNvPr id="2" name="1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1916832"/>
            <a:ext cx="5162715" cy="3775997"/>
          </a:xfrm>
          <a:prstGeom prst="rect">
            <a:avLst/>
          </a:prstGeom>
        </p:spPr>
      </p:pic>
      <p:sp>
        <p:nvSpPr>
          <p:cNvPr id="36" name="35 CuadroTexto"/>
          <p:cNvSpPr txBox="1"/>
          <p:nvPr/>
        </p:nvSpPr>
        <p:spPr>
          <a:xfrm>
            <a:off x="539552" y="1916832"/>
            <a:ext cx="1944216" cy="369332"/>
          </a:xfrm>
          <a:prstGeom prst="rect">
            <a:avLst/>
          </a:prstGeom>
          <a:noFill/>
        </p:spPr>
        <p:txBody>
          <a:bodyPr wrap="square" rtlCol="0">
            <a:spAutoFit/>
          </a:bodyPr>
          <a:lstStyle/>
          <a:p>
            <a:r>
              <a:rPr lang="es-ES" b="1" dirty="0" smtClean="0">
                <a:solidFill>
                  <a:srgbClr val="142234"/>
                </a:solidFill>
                <a:latin typeface="Garamond" panose="02020404030301010803" pitchFamily="18" charset="0"/>
              </a:rPr>
              <a:t>30 MINUTOS</a:t>
            </a:r>
            <a:endParaRPr lang="es-ES" b="1" dirty="0">
              <a:solidFill>
                <a:srgbClr val="142234"/>
              </a:solidFill>
              <a:latin typeface="Garamond" panose="02020404030301010803" pitchFamily="18" charset="0"/>
            </a:endParaRPr>
          </a:p>
        </p:txBody>
      </p:sp>
      <p:sp>
        <p:nvSpPr>
          <p:cNvPr id="37" name="36 Elipse"/>
          <p:cNvSpPr/>
          <p:nvPr/>
        </p:nvSpPr>
        <p:spPr>
          <a:xfrm>
            <a:off x="3059832" y="4035255"/>
            <a:ext cx="491377" cy="467770"/>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2 Abrir llave"/>
          <p:cNvSpPr/>
          <p:nvPr/>
        </p:nvSpPr>
        <p:spPr>
          <a:xfrm>
            <a:off x="1835696" y="2444750"/>
            <a:ext cx="288032" cy="1959249"/>
          </a:xfrm>
          <a:prstGeom prst="leftBrace">
            <a:avLst/>
          </a:prstGeom>
          <a:ln w="381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25" name="24 CuadroTexto"/>
          <p:cNvSpPr txBox="1">
            <a:spLocks noChangeArrowheads="1"/>
          </p:cNvSpPr>
          <p:nvPr/>
        </p:nvSpPr>
        <p:spPr bwMode="auto">
          <a:xfrm>
            <a:off x="298551" y="2825925"/>
            <a:ext cx="1512168" cy="996006"/>
          </a:xfrm>
          <a:prstGeom prst="roundRect">
            <a:avLst/>
          </a:prstGeom>
          <a:solidFill>
            <a:schemeClr val="bg1"/>
          </a:solidFill>
          <a:ln w="38100">
            <a:solidFill>
              <a:srgbClr val="00B0F0"/>
            </a:solidFill>
            <a:miter lim="800000"/>
            <a:headEnd/>
            <a:tailEnd/>
          </a:ln>
          <a:extLst/>
        </p:spPr>
        <p:txBody>
          <a:bodyPr wrap="square" lIns="91430" tIns="45715" rIns="91430" bIns="45715">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sz="1050" b="1" dirty="0">
                <a:solidFill>
                  <a:srgbClr val="142234"/>
                </a:solidFill>
                <a:latin typeface="Garamond" panose="02020404030301010803" pitchFamily="18" charset="0"/>
              </a:rPr>
              <a:t>TAMAÑO DEL </a:t>
            </a:r>
            <a:r>
              <a:rPr lang="es-ES" sz="1050" b="1" dirty="0" smtClean="0">
                <a:solidFill>
                  <a:srgbClr val="142234"/>
                </a:solidFill>
                <a:latin typeface="Garamond" panose="02020404030301010803" pitchFamily="18" charset="0"/>
              </a:rPr>
              <a:t>CANAL</a:t>
            </a:r>
            <a:r>
              <a:rPr lang="es-ES" sz="1050" b="1" dirty="0" smtClean="0">
                <a:solidFill>
                  <a:srgbClr val="142234"/>
                </a:solidFill>
                <a:latin typeface="Garamond" panose="02020404030301010803" pitchFamily="18" charset="0"/>
              </a:rPr>
              <a:t> </a:t>
            </a:r>
            <a:r>
              <a:rPr lang="es-ES" sz="1050" b="1" dirty="0">
                <a:solidFill>
                  <a:srgbClr val="142234"/>
                </a:solidFill>
                <a:latin typeface="Garamond" panose="02020404030301010803" pitchFamily="18" charset="0"/>
              </a:rPr>
              <a:t>EN QUE OSCILA EL </a:t>
            </a:r>
            <a:r>
              <a:rPr lang="es-ES" sz="1050" b="1" dirty="0" smtClean="0">
                <a:solidFill>
                  <a:srgbClr val="142234"/>
                </a:solidFill>
                <a:latin typeface="Garamond" panose="02020404030301010803" pitchFamily="18" charset="0"/>
              </a:rPr>
              <a:t>PRECIO (100% DEL CANAL)</a:t>
            </a:r>
            <a:endParaRPr lang="es-ES" sz="1050" b="1" dirty="0">
              <a:solidFill>
                <a:srgbClr val="142234"/>
              </a:solidFill>
              <a:latin typeface="Garamond" panose="02020404030301010803" pitchFamily="18" charset="0"/>
            </a:endParaRPr>
          </a:p>
        </p:txBody>
      </p:sp>
      <p:sp>
        <p:nvSpPr>
          <p:cNvPr id="38" name="37 Abrir llave"/>
          <p:cNvSpPr/>
          <p:nvPr/>
        </p:nvSpPr>
        <p:spPr>
          <a:xfrm flipH="1">
            <a:off x="3281977" y="2660774"/>
            <a:ext cx="432048" cy="1651276"/>
          </a:xfrm>
          <a:prstGeom prst="leftBrace">
            <a:avLst/>
          </a:prstGeom>
          <a:ln w="381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8" name="17 CuadroTexto"/>
          <p:cNvSpPr txBox="1">
            <a:spLocks noChangeArrowheads="1"/>
          </p:cNvSpPr>
          <p:nvPr/>
        </p:nvSpPr>
        <p:spPr bwMode="auto">
          <a:xfrm>
            <a:off x="3714025" y="2368020"/>
            <a:ext cx="1290023" cy="1666224"/>
          </a:xfrm>
          <a:prstGeom prst="roundRect">
            <a:avLst/>
          </a:prstGeom>
          <a:solidFill>
            <a:schemeClr val="bg1"/>
          </a:solidFill>
          <a:ln w="38100">
            <a:solidFill>
              <a:srgbClr val="FFC000"/>
            </a:solidFill>
            <a:miter lim="800000"/>
            <a:headEnd/>
            <a:tailEnd/>
          </a:ln>
        </p:spPr>
        <p:txBody>
          <a:bodyPr wrap="square" lIns="91430" tIns="45715" rIns="91430" bIns="45715">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ES" sz="1050" b="1" dirty="0">
                <a:solidFill>
                  <a:srgbClr val="142234"/>
                </a:solidFill>
                <a:latin typeface="Garamond" panose="02020404030301010803" pitchFamily="18" charset="0"/>
              </a:rPr>
              <a:t>COLOCAMOS NUESTRO OBJETIVO DE BENEFICIOS CUANDO EL PRECIO ALCANZA EL 80% DEL </a:t>
            </a:r>
            <a:r>
              <a:rPr lang="es-ES" sz="1050" b="1" dirty="0" smtClean="0">
                <a:solidFill>
                  <a:srgbClr val="142234"/>
                </a:solidFill>
                <a:latin typeface="Garamond" panose="02020404030301010803" pitchFamily="18" charset="0"/>
              </a:rPr>
              <a:t> </a:t>
            </a:r>
            <a:r>
              <a:rPr lang="es-ES" sz="1050" b="1" dirty="0">
                <a:solidFill>
                  <a:srgbClr val="142234"/>
                </a:solidFill>
                <a:latin typeface="Garamond" panose="02020404030301010803" pitchFamily="18" charset="0"/>
              </a:rPr>
              <a:t>CANAL</a:t>
            </a:r>
          </a:p>
        </p:txBody>
      </p:sp>
    </p:spTree>
    <p:extLst>
      <p:ext uri="{BB962C8B-B14F-4D97-AF65-F5344CB8AC3E}">
        <p14:creationId xmlns:p14="http://schemas.microsoft.com/office/powerpoint/2010/main" val="3656608979"/>
      </p:ext>
    </p:extLst>
  </p:cSld>
  <p:clrMapOvr>
    <a:masterClrMapping/>
  </p:clrMapOvr>
  <p:transition advClick="0" advTm="3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0"/>
                                        <p:tgtEl>
                                          <p:spTgt spid="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5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1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Título"/>
          <p:cNvSpPr>
            <a:spLocks noGrp="1"/>
          </p:cNvSpPr>
          <p:nvPr>
            <p:ph type="title"/>
          </p:nvPr>
        </p:nvSpPr>
        <p:spPr>
          <a:xfrm>
            <a:off x="1331640" y="2708920"/>
            <a:ext cx="7200800" cy="906864"/>
          </a:xfrm>
        </p:spPr>
        <p:txBody>
          <a:bodyPr>
            <a:noAutofit/>
          </a:bodyPr>
          <a:lstStyle/>
          <a:p>
            <a:pPr algn="just">
              <a:defRPr/>
            </a:pPr>
            <a:r>
              <a:rPr lang="es-ES" sz="3200" b="1" dirty="0" smtClean="0">
                <a:solidFill>
                  <a:schemeClr val="tx2">
                    <a:lumMod val="50000"/>
                  </a:schemeClr>
                </a:solidFill>
                <a:latin typeface="Garamond" pitchFamily="18" charset="0"/>
                <a:cs typeface="Mangal" pitchFamily="2"/>
              </a:rPr>
              <a:t>6. EJEMPLO ENTRADA LATERAL.</a:t>
            </a:r>
            <a:endParaRPr lang="es-ES" sz="4800" dirty="0">
              <a:solidFill>
                <a:schemeClr val="tx2">
                  <a:lumMod val="50000"/>
                </a:schemeClr>
              </a:solidFill>
            </a:endParaRPr>
          </a:p>
        </p:txBody>
      </p:sp>
    </p:spTree>
    <p:extLst>
      <p:ext uri="{BB962C8B-B14F-4D97-AF65-F5344CB8AC3E}">
        <p14:creationId xmlns:p14="http://schemas.microsoft.com/office/powerpoint/2010/main" val="307799402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Título"/>
          <p:cNvSpPr>
            <a:spLocks noGrp="1"/>
          </p:cNvSpPr>
          <p:nvPr>
            <p:ph type="title"/>
          </p:nvPr>
        </p:nvSpPr>
        <p:spPr>
          <a:xfrm>
            <a:off x="4067944" y="404664"/>
            <a:ext cx="7200800" cy="906864"/>
          </a:xfrm>
        </p:spPr>
        <p:txBody>
          <a:bodyPr>
            <a:noAutofit/>
          </a:bodyPr>
          <a:lstStyle/>
          <a:p>
            <a:pPr algn="just">
              <a:defRPr/>
            </a:pPr>
            <a:r>
              <a:rPr lang="es-ES" sz="2000" b="1" dirty="0" smtClean="0">
                <a:solidFill>
                  <a:schemeClr val="tx2">
                    <a:lumMod val="50000"/>
                  </a:schemeClr>
                </a:solidFill>
                <a:latin typeface="Garamond" pitchFamily="18" charset="0"/>
                <a:cs typeface="Mangal" pitchFamily="2"/>
              </a:rPr>
              <a:t>6. EJEMPLO ENTRADA LATERAL.</a:t>
            </a:r>
            <a:endParaRPr lang="es-ES" sz="3600" dirty="0">
              <a:solidFill>
                <a:schemeClr val="tx2">
                  <a:lumMod val="50000"/>
                </a:schemeClr>
              </a:solidFill>
            </a:endParaRPr>
          </a:p>
        </p:txBody>
      </p:sp>
      <p:sp>
        <p:nvSpPr>
          <p:cNvPr id="2" name="1 Rectángulo redondeado"/>
          <p:cNvSpPr/>
          <p:nvPr/>
        </p:nvSpPr>
        <p:spPr>
          <a:xfrm>
            <a:off x="5904148" y="1880828"/>
            <a:ext cx="2736304" cy="648072"/>
          </a:xfrm>
          <a:prstGeom prst="roundRect">
            <a:avLst/>
          </a:prstGeom>
          <a:solidFill>
            <a:schemeClr val="bg1"/>
          </a:solidFill>
          <a:ln>
            <a:solidFill>
              <a:srgbClr val="E97E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rgbClr val="142234"/>
                </a:solidFill>
                <a:latin typeface="Garamond" panose="02020404030301010803" pitchFamily="18" charset="0"/>
              </a:rPr>
              <a:t>GRÁFICO DE 4 HORAS</a:t>
            </a:r>
            <a:endParaRPr lang="es-ES" b="1" dirty="0">
              <a:solidFill>
                <a:srgbClr val="142234"/>
              </a:solidFill>
              <a:latin typeface="Garamond" panose="02020404030301010803" pitchFamily="18" charset="0"/>
            </a:endParaRPr>
          </a:p>
        </p:txBody>
      </p:sp>
      <p:sp>
        <p:nvSpPr>
          <p:cNvPr id="4" name="3 Rectángulo redondeado"/>
          <p:cNvSpPr/>
          <p:nvPr/>
        </p:nvSpPr>
        <p:spPr>
          <a:xfrm>
            <a:off x="5616116" y="3645024"/>
            <a:ext cx="3312368" cy="1800200"/>
          </a:xfrm>
          <a:prstGeom prst="roundRect">
            <a:avLst/>
          </a:prstGeom>
          <a:solidFill>
            <a:schemeClr val="bg1"/>
          </a:solidFill>
          <a:ln>
            <a:solidFill>
              <a:srgbClr val="E97E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smtClean="0">
                <a:solidFill>
                  <a:srgbClr val="142234"/>
                </a:solidFill>
                <a:latin typeface="Garamond" panose="02020404030301010803" pitchFamily="18" charset="0"/>
              </a:rPr>
              <a:t>DETERMINAMOS CUÁL ES EL ENTORNO DEL MERCADO.</a:t>
            </a:r>
          </a:p>
          <a:p>
            <a:pPr algn="ctr"/>
            <a:endParaRPr lang="es-ES" sz="1400" b="1" dirty="0">
              <a:solidFill>
                <a:srgbClr val="142234"/>
              </a:solidFill>
              <a:latin typeface="Garamond" panose="02020404030301010803" pitchFamily="18" charset="0"/>
            </a:endParaRPr>
          </a:p>
          <a:p>
            <a:pPr algn="ctr"/>
            <a:r>
              <a:rPr lang="es-ES" sz="1400" b="1" dirty="0" smtClean="0">
                <a:solidFill>
                  <a:srgbClr val="142234"/>
                </a:solidFill>
                <a:latin typeface="Garamond" panose="02020404030301010803" pitchFamily="18" charset="0"/>
              </a:rPr>
              <a:t>NOS ENCONTRAMOS EN UN MERCADO LATERAL CON UNA PENDIENTE ENTORNO A 10º.</a:t>
            </a:r>
            <a:endParaRPr lang="es-ES" sz="1400" b="1" dirty="0">
              <a:solidFill>
                <a:srgbClr val="142234"/>
              </a:solidFill>
              <a:latin typeface="Garamond" panose="02020404030301010803" pitchFamily="18" charset="0"/>
            </a:endParaRPr>
          </a:p>
        </p:txBody>
      </p:sp>
      <p:sp>
        <p:nvSpPr>
          <p:cNvPr id="5" name="4 Flecha derecha"/>
          <p:cNvSpPr/>
          <p:nvPr/>
        </p:nvSpPr>
        <p:spPr>
          <a:xfrm rot="5400000">
            <a:off x="6804248" y="2960948"/>
            <a:ext cx="936104" cy="288032"/>
          </a:xfrm>
          <a:prstGeom prst="rightArrow">
            <a:avLst/>
          </a:prstGeom>
          <a:solidFill>
            <a:srgbClr val="142234"/>
          </a:solidFill>
          <a:ln>
            <a:solidFill>
              <a:srgbClr val="E97E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 name="5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1871248"/>
            <a:ext cx="5256836" cy="3934015"/>
          </a:xfrm>
          <a:prstGeom prst="rect">
            <a:avLst/>
          </a:prstGeom>
        </p:spPr>
      </p:pic>
    </p:spTree>
    <p:extLst>
      <p:ext uri="{BB962C8B-B14F-4D97-AF65-F5344CB8AC3E}">
        <p14:creationId xmlns:p14="http://schemas.microsoft.com/office/powerpoint/2010/main" val="177805106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Título"/>
          <p:cNvSpPr>
            <a:spLocks noGrp="1"/>
          </p:cNvSpPr>
          <p:nvPr>
            <p:ph type="title"/>
          </p:nvPr>
        </p:nvSpPr>
        <p:spPr>
          <a:xfrm>
            <a:off x="4067944" y="404664"/>
            <a:ext cx="7200800" cy="906864"/>
          </a:xfrm>
        </p:spPr>
        <p:txBody>
          <a:bodyPr>
            <a:noAutofit/>
          </a:bodyPr>
          <a:lstStyle/>
          <a:p>
            <a:pPr algn="just">
              <a:defRPr/>
            </a:pPr>
            <a:r>
              <a:rPr lang="es-ES" sz="2000" b="1" dirty="0" smtClean="0">
                <a:solidFill>
                  <a:schemeClr val="tx2">
                    <a:lumMod val="50000"/>
                  </a:schemeClr>
                </a:solidFill>
                <a:latin typeface="Garamond" pitchFamily="18" charset="0"/>
                <a:cs typeface="Mangal" pitchFamily="2"/>
              </a:rPr>
              <a:t>6. EJEMPLO ENTRADA LATERAL.</a:t>
            </a:r>
            <a:endParaRPr lang="es-ES" sz="3600" dirty="0">
              <a:solidFill>
                <a:schemeClr val="tx2">
                  <a:lumMod val="50000"/>
                </a:schemeClr>
              </a:solidFill>
            </a:endParaRPr>
          </a:p>
        </p:txBody>
      </p:sp>
      <p:sp>
        <p:nvSpPr>
          <p:cNvPr id="2" name="1 Rectángulo redondeado"/>
          <p:cNvSpPr/>
          <p:nvPr/>
        </p:nvSpPr>
        <p:spPr>
          <a:xfrm>
            <a:off x="5796136" y="1700808"/>
            <a:ext cx="2736304" cy="648072"/>
          </a:xfrm>
          <a:prstGeom prst="roundRect">
            <a:avLst/>
          </a:prstGeom>
          <a:solidFill>
            <a:schemeClr val="bg1"/>
          </a:solidFill>
          <a:ln>
            <a:solidFill>
              <a:srgbClr val="E97E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rgbClr val="142234"/>
                </a:solidFill>
                <a:latin typeface="Garamond" panose="02020404030301010803" pitchFamily="18" charset="0"/>
              </a:rPr>
              <a:t>GRÁFICO DE 30 MINUTOS</a:t>
            </a:r>
            <a:endParaRPr lang="es-ES" b="1" dirty="0">
              <a:solidFill>
                <a:srgbClr val="142234"/>
              </a:solidFill>
              <a:latin typeface="Garamond" panose="02020404030301010803" pitchFamily="18" charset="0"/>
            </a:endParaRPr>
          </a:p>
        </p:txBody>
      </p:sp>
      <p:sp>
        <p:nvSpPr>
          <p:cNvPr id="4" name="3 Rectángulo redondeado"/>
          <p:cNvSpPr/>
          <p:nvPr/>
        </p:nvSpPr>
        <p:spPr>
          <a:xfrm>
            <a:off x="5508104" y="4634070"/>
            <a:ext cx="3312368" cy="1603242"/>
          </a:xfrm>
          <a:prstGeom prst="roundRect">
            <a:avLst/>
          </a:prstGeom>
          <a:solidFill>
            <a:schemeClr val="bg1"/>
          </a:solidFill>
          <a:ln>
            <a:solidFill>
              <a:srgbClr val="E97E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smtClean="0">
                <a:solidFill>
                  <a:srgbClr val="142234"/>
                </a:solidFill>
                <a:latin typeface="Garamond" panose="02020404030301010803" pitchFamily="18" charset="0"/>
              </a:rPr>
              <a:t>ESTABLECER CONFLUENCIA DE DOS ELEMENTOS TÉCNICOS Y OBJETIVO DE BENEFICIOS.</a:t>
            </a:r>
          </a:p>
          <a:p>
            <a:pPr algn="ctr"/>
            <a:endParaRPr lang="es-ES" sz="1400" b="1" dirty="0">
              <a:solidFill>
                <a:srgbClr val="142234"/>
              </a:solidFill>
              <a:latin typeface="Garamond" panose="02020404030301010803" pitchFamily="18" charset="0"/>
            </a:endParaRPr>
          </a:p>
          <a:p>
            <a:pPr algn="ctr"/>
            <a:r>
              <a:rPr lang="es-ES" sz="1400" b="1" dirty="0" smtClean="0">
                <a:solidFill>
                  <a:srgbClr val="142234"/>
                </a:solidFill>
                <a:latin typeface="Garamond" panose="02020404030301010803" pitchFamily="18" charset="0"/>
              </a:rPr>
              <a:t>VEMOS QUE CONFLUYEN LA LÍNEA DE SOPORTE Y LA LÍNEA DE TENDENCIA.</a:t>
            </a:r>
            <a:endParaRPr lang="es-ES" sz="1400" b="1" dirty="0">
              <a:solidFill>
                <a:srgbClr val="142234"/>
              </a:solidFill>
              <a:latin typeface="Garamond" panose="02020404030301010803" pitchFamily="18" charset="0"/>
            </a:endParaRPr>
          </a:p>
        </p:txBody>
      </p:sp>
      <p:sp>
        <p:nvSpPr>
          <p:cNvPr id="5" name="4 Flecha derecha"/>
          <p:cNvSpPr/>
          <p:nvPr/>
        </p:nvSpPr>
        <p:spPr>
          <a:xfrm rot="5400000">
            <a:off x="6180707" y="3363917"/>
            <a:ext cx="1967161" cy="288032"/>
          </a:xfrm>
          <a:prstGeom prst="rightArrow">
            <a:avLst/>
          </a:prstGeom>
          <a:solidFill>
            <a:srgbClr val="142234"/>
          </a:solidFill>
          <a:ln>
            <a:solidFill>
              <a:srgbClr val="E97E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7" name="6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2468" y="1570994"/>
            <a:ext cx="5146463" cy="4343804"/>
          </a:xfrm>
          <a:prstGeom prst="rect">
            <a:avLst/>
          </a:prstGeom>
        </p:spPr>
      </p:pic>
      <p:sp>
        <p:nvSpPr>
          <p:cNvPr id="8" name="7 Elipse"/>
          <p:cNvSpPr/>
          <p:nvPr/>
        </p:nvSpPr>
        <p:spPr>
          <a:xfrm>
            <a:off x="4355976" y="4183358"/>
            <a:ext cx="504056" cy="624484"/>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Abrir llave"/>
          <p:cNvSpPr/>
          <p:nvPr/>
        </p:nvSpPr>
        <p:spPr>
          <a:xfrm>
            <a:off x="2195736" y="2674821"/>
            <a:ext cx="288032" cy="1959249"/>
          </a:xfrm>
          <a:prstGeom prst="leftBrace">
            <a:avLst/>
          </a:prstGeom>
          <a:ln w="381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0" name="9 CuadroTexto"/>
          <p:cNvSpPr txBox="1">
            <a:spLocks noChangeArrowheads="1"/>
          </p:cNvSpPr>
          <p:nvPr/>
        </p:nvSpPr>
        <p:spPr bwMode="auto">
          <a:xfrm>
            <a:off x="658591" y="3055996"/>
            <a:ext cx="1512168" cy="996006"/>
          </a:xfrm>
          <a:prstGeom prst="roundRect">
            <a:avLst/>
          </a:prstGeom>
          <a:solidFill>
            <a:schemeClr val="bg1"/>
          </a:solidFill>
          <a:ln w="38100">
            <a:solidFill>
              <a:srgbClr val="00B0F0"/>
            </a:solidFill>
            <a:miter lim="800000"/>
            <a:headEnd/>
            <a:tailEnd/>
          </a:ln>
          <a:extLst/>
        </p:spPr>
        <p:txBody>
          <a:bodyPr wrap="square" lIns="91430" tIns="45715" rIns="91430" bIns="45715">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sz="1050" b="1" dirty="0">
                <a:solidFill>
                  <a:srgbClr val="142234"/>
                </a:solidFill>
                <a:latin typeface="Garamond" panose="02020404030301010803" pitchFamily="18" charset="0"/>
              </a:rPr>
              <a:t>TAMAÑO DEL </a:t>
            </a:r>
            <a:r>
              <a:rPr lang="es-ES" sz="1050" b="1" dirty="0" smtClean="0">
                <a:solidFill>
                  <a:srgbClr val="142234"/>
                </a:solidFill>
                <a:latin typeface="Garamond" panose="02020404030301010803" pitchFamily="18" charset="0"/>
              </a:rPr>
              <a:t>CANAL</a:t>
            </a:r>
            <a:r>
              <a:rPr lang="es-ES" sz="1050" b="1" dirty="0" smtClean="0">
                <a:solidFill>
                  <a:srgbClr val="142234"/>
                </a:solidFill>
                <a:latin typeface="Garamond" panose="02020404030301010803" pitchFamily="18" charset="0"/>
              </a:rPr>
              <a:t> </a:t>
            </a:r>
            <a:r>
              <a:rPr lang="es-ES" sz="1050" b="1" dirty="0">
                <a:solidFill>
                  <a:srgbClr val="142234"/>
                </a:solidFill>
                <a:latin typeface="Garamond" panose="02020404030301010803" pitchFamily="18" charset="0"/>
              </a:rPr>
              <a:t>EN QUE OSCILA EL </a:t>
            </a:r>
            <a:r>
              <a:rPr lang="es-ES" sz="1050" b="1" dirty="0" smtClean="0">
                <a:solidFill>
                  <a:srgbClr val="142234"/>
                </a:solidFill>
                <a:latin typeface="Garamond" panose="02020404030301010803" pitchFamily="18" charset="0"/>
              </a:rPr>
              <a:t>PRECIO (100% DEL CANAL)</a:t>
            </a:r>
            <a:endParaRPr lang="es-ES" sz="1050" b="1" dirty="0">
              <a:solidFill>
                <a:srgbClr val="142234"/>
              </a:solidFill>
              <a:latin typeface="Garamond" panose="02020404030301010803" pitchFamily="18" charset="0"/>
            </a:endParaRPr>
          </a:p>
        </p:txBody>
      </p:sp>
      <p:sp>
        <p:nvSpPr>
          <p:cNvPr id="11" name="10 Abrir llave"/>
          <p:cNvSpPr/>
          <p:nvPr/>
        </p:nvSpPr>
        <p:spPr>
          <a:xfrm flipH="1">
            <a:off x="4932040" y="2736773"/>
            <a:ext cx="432048" cy="1651276"/>
          </a:xfrm>
          <a:prstGeom prst="leftBrace">
            <a:avLst/>
          </a:prstGeom>
          <a:ln w="381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2" name="11 CuadroTexto"/>
          <p:cNvSpPr txBox="1">
            <a:spLocks noChangeArrowheads="1"/>
          </p:cNvSpPr>
          <p:nvPr/>
        </p:nvSpPr>
        <p:spPr bwMode="auto">
          <a:xfrm>
            <a:off x="5508104" y="2674821"/>
            <a:ext cx="1290023" cy="1666224"/>
          </a:xfrm>
          <a:prstGeom prst="roundRect">
            <a:avLst/>
          </a:prstGeom>
          <a:solidFill>
            <a:schemeClr val="bg1"/>
          </a:solidFill>
          <a:ln w="38100">
            <a:solidFill>
              <a:srgbClr val="FFC000"/>
            </a:solidFill>
            <a:miter lim="800000"/>
            <a:headEnd/>
            <a:tailEnd/>
          </a:ln>
        </p:spPr>
        <p:txBody>
          <a:bodyPr wrap="square" lIns="91430" tIns="45715" rIns="91430" bIns="45715">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ES" sz="1050" b="1" dirty="0">
                <a:solidFill>
                  <a:srgbClr val="142234"/>
                </a:solidFill>
                <a:latin typeface="Garamond" panose="02020404030301010803" pitchFamily="18" charset="0"/>
              </a:rPr>
              <a:t>COLOCAMOS NUESTRO OBJETIVO DE BENEFICIOS CUANDO EL PRECIO ALCANZA EL 80% DEL </a:t>
            </a:r>
            <a:r>
              <a:rPr lang="es-ES" sz="1050" b="1" dirty="0" smtClean="0">
                <a:solidFill>
                  <a:srgbClr val="142234"/>
                </a:solidFill>
                <a:latin typeface="Garamond" panose="02020404030301010803" pitchFamily="18" charset="0"/>
              </a:rPr>
              <a:t> </a:t>
            </a:r>
            <a:r>
              <a:rPr lang="es-ES" sz="1050" b="1" dirty="0">
                <a:solidFill>
                  <a:srgbClr val="142234"/>
                </a:solidFill>
                <a:latin typeface="Garamond" panose="02020404030301010803" pitchFamily="18" charset="0"/>
              </a:rPr>
              <a:t>CANAL</a:t>
            </a:r>
          </a:p>
        </p:txBody>
      </p:sp>
      <p:sp>
        <p:nvSpPr>
          <p:cNvPr id="14" name="13 Rectángulo redondeado"/>
          <p:cNvSpPr/>
          <p:nvPr/>
        </p:nvSpPr>
        <p:spPr>
          <a:xfrm>
            <a:off x="4111803" y="2379163"/>
            <a:ext cx="936104" cy="30678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solidFill>
                  <a:srgbClr val="142234"/>
                </a:solidFill>
                <a:latin typeface="Garamond" panose="02020404030301010803" pitchFamily="18" charset="0"/>
              </a:rPr>
              <a:t>80% SALIDA</a:t>
            </a:r>
            <a:endParaRPr lang="es-ES" sz="1100" b="1" dirty="0">
              <a:solidFill>
                <a:srgbClr val="142234"/>
              </a:solidFill>
              <a:latin typeface="Garamond" panose="02020404030301010803" pitchFamily="18" charset="0"/>
            </a:endParaRPr>
          </a:p>
        </p:txBody>
      </p:sp>
    </p:spTree>
    <p:extLst>
      <p:ext uri="{BB962C8B-B14F-4D97-AF65-F5344CB8AC3E}">
        <p14:creationId xmlns:p14="http://schemas.microsoft.com/office/powerpoint/2010/main" val="22440362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txBox="1">
            <a:spLocks noGrp="1"/>
          </p:cNvSpPr>
          <p:nvPr>
            <p:ph type="title"/>
          </p:nvPr>
        </p:nvSpPr>
        <p:spPr>
          <a:xfrm>
            <a:off x="211998" y="1628800"/>
            <a:ext cx="8616950" cy="1143000"/>
          </a:xfrm>
        </p:spPr>
        <p:txBody>
          <a:bodyPr>
            <a:noAutofit/>
          </a:bodyPr>
          <a:lstStyle/>
          <a:p>
            <a:pPr algn="ctr" eaLnBrk="1" hangingPunct="1">
              <a:defRPr/>
            </a:pPr>
            <a:r>
              <a:rPr lang="es-ES" sz="3600" b="1" dirty="0" smtClean="0">
                <a:solidFill>
                  <a:schemeClr val="tx2">
                    <a:lumMod val="50000"/>
                  </a:schemeClr>
                </a:solidFill>
                <a:latin typeface="Garamond" pitchFamily="18" charset="0"/>
                <a:ea typeface="Arial Unicode MS" pitchFamily="34" charset="-128"/>
                <a:cs typeface="Arial Unicode MS" pitchFamily="34" charset="-128"/>
              </a:rPr>
              <a:t>MERCADO LATERAL</a:t>
            </a:r>
            <a:br>
              <a:rPr lang="es-ES" sz="3600" b="1" dirty="0" smtClean="0">
                <a:solidFill>
                  <a:schemeClr val="tx2">
                    <a:lumMod val="50000"/>
                  </a:schemeClr>
                </a:solidFill>
                <a:latin typeface="Garamond" pitchFamily="18" charset="0"/>
                <a:ea typeface="Arial Unicode MS" pitchFamily="34" charset="-128"/>
                <a:cs typeface="Arial Unicode MS" pitchFamily="34" charset="-128"/>
              </a:rPr>
            </a:br>
            <a:r>
              <a:rPr lang="es-ES" sz="3600" b="1" dirty="0" smtClean="0">
                <a:solidFill>
                  <a:schemeClr val="tx2">
                    <a:lumMod val="50000"/>
                  </a:schemeClr>
                </a:solidFill>
                <a:latin typeface="Garamond" pitchFamily="18" charset="0"/>
                <a:ea typeface="Arial Unicode MS" pitchFamily="34" charset="-128"/>
                <a:cs typeface="Arial Unicode MS" pitchFamily="34" charset="-128"/>
              </a:rPr>
              <a:t>CASO PRÁCTICO</a:t>
            </a:r>
            <a:endParaRPr sz="3600" i="1" dirty="0">
              <a:solidFill>
                <a:schemeClr val="tx2">
                  <a:lumMod val="50000"/>
                </a:schemeClr>
              </a:solidFill>
              <a:latin typeface="Garamond" pitchFamily="18" charset="0"/>
              <a:ea typeface="Arial Unicode MS" pitchFamily="34" charset="-128"/>
              <a:cs typeface="Tahoma" pitchFamily="34" charset="0"/>
            </a:endParaRPr>
          </a:p>
        </p:txBody>
      </p:sp>
      <p:sp>
        <p:nvSpPr>
          <p:cNvPr id="4" name="3 CuadroTexto"/>
          <p:cNvSpPr txBox="1"/>
          <p:nvPr/>
        </p:nvSpPr>
        <p:spPr>
          <a:xfrm>
            <a:off x="29269" y="3717032"/>
            <a:ext cx="4830763" cy="1755775"/>
          </a:xfrm>
          <a:prstGeom prst="rect">
            <a:avLst/>
          </a:prstGeom>
          <a:noFill/>
          <a:ln>
            <a:noFill/>
          </a:ln>
        </p:spPr>
        <p:txBody>
          <a:bodyPr lIns="90004" tIns="44997" rIns="90004" bIns="44997" compatLnSpc="0"/>
          <a:lstStyle/>
          <a:p>
            <a:pPr algn="ctr" fontAlgn="auto" hangingPunct="0">
              <a:spcBef>
                <a:spcPts val="0"/>
              </a:spcBef>
              <a:spcAft>
                <a:spcPts val="0"/>
              </a:spcAft>
              <a:defRPr sz="1800" b="0" i="0" u="none" strike="noStrike" kern="0" cap="none" spc="0" baseline="0">
                <a:solidFill>
                  <a:srgbClr val="000000"/>
                </a:solidFill>
                <a:uFillTx/>
              </a:defRPr>
            </a:pPr>
            <a:r>
              <a:rPr lang="es-ES" sz="2000" i="1" kern="0" dirty="0">
                <a:solidFill>
                  <a:schemeClr val="tx2">
                    <a:lumMod val="50000"/>
                  </a:schemeClr>
                </a:solidFill>
                <a:latin typeface="Garamond" pitchFamily="18" charset="0"/>
                <a:ea typeface="Arial Unicode MS" pitchFamily="34" charset="-128"/>
                <a:cs typeface="Tahoma" pitchFamily="34" charset="0"/>
              </a:rPr>
              <a:t>“Gran parte del éxito se puede atribuir a la inactividad. La mayoría de los inversores no pueden resistirse a la tentación de comprar y de vender constantemente”.</a:t>
            </a:r>
          </a:p>
          <a:p>
            <a:pPr algn="ctr" fontAlgn="auto" hangingPunct="0">
              <a:spcBef>
                <a:spcPts val="0"/>
              </a:spcBef>
              <a:spcAft>
                <a:spcPts val="0"/>
              </a:spcAft>
              <a:defRPr sz="1800" b="0" i="0" u="none" strike="noStrike" kern="0" cap="none" spc="0" baseline="0">
                <a:solidFill>
                  <a:srgbClr val="000000"/>
                </a:solidFill>
                <a:uFillTx/>
              </a:defRPr>
            </a:pPr>
            <a:r>
              <a:rPr lang="es-ES" sz="2000" i="1" kern="0" dirty="0">
                <a:solidFill>
                  <a:schemeClr val="tx2">
                    <a:lumMod val="50000"/>
                  </a:schemeClr>
                </a:solidFill>
                <a:latin typeface="Garamond" pitchFamily="18" charset="0"/>
                <a:ea typeface="Arial Unicode MS" pitchFamily="34" charset="-128"/>
                <a:cs typeface="Tahoma" pitchFamily="34" charset="0"/>
              </a:rPr>
              <a:t>						</a:t>
            </a:r>
            <a:r>
              <a:rPr lang="es-ES_tradnl" sz="2000" i="1" kern="0" dirty="0">
                <a:solidFill>
                  <a:schemeClr val="tx2">
                    <a:lumMod val="50000"/>
                  </a:schemeClr>
                </a:solidFill>
                <a:latin typeface="Garamond" pitchFamily="18" charset="0"/>
                <a:ea typeface="Arial Unicode MS" pitchFamily="2"/>
                <a:cs typeface="Tahoma" pitchFamily="2"/>
              </a:rPr>
              <a:t>Warren Buffet</a:t>
            </a:r>
            <a:endParaRPr lang="es-ES" sz="2000" i="1" kern="0" dirty="0">
              <a:solidFill>
                <a:schemeClr val="tx2">
                  <a:lumMod val="50000"/>
                </a:schemeClr>
              </a:solidFill>
              <a:latin typeface="Garamond" pitchFamily="18" charset="0"/>
              <a:ea typeface="Arial Unicode MS" pitchFamily="2"/>
              <a:cs typeface="Tahoma" pitchFamily="2"/>
            </a:endParaRPr>
          </a:p>
        </p:txBody>
      </p:sp>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44008" y="2852936"/>
            <a:ext cx="4009415" cy="2913290"/>
          </a:xfrm>
          <a:prstGeom prst="rect">
            <a:avLst/>
          </a:prstGeom>
        </p:spPr>
      </p:pic>
    </p:spTree>
    <p:extLst>
      <p:ext uri="{BB962C8B-B14F-4D97-AF65-F5344CB8AC3E}">
        <p14:creationId xmlns:p14="http://schemas.microsoft.com/office/powerpoint/2010/main" val="3667186277"/>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Título"/>
          <p:cNvSpPr>
            <a:spLocks noGrp="1"/>
          </p:cNvSpPr>
          <p:nvPr>
            <p:ph type="title"/>
          </p:nvPr>
        </p:nvSpPr>
        <p:spPr>
          <a:xfrm>
            <a:off x="4067944" y="404664"/>
            <a:ext cx="7200800" cy="906864"/>
          </a:xfrm>
        </p:spPr>
        <p:txBody>
          <a:bodyPr>
            <a:noAutofit/>
          </a:bodyPr>
          <a:lstStyle/>
          <a:p>
            <a:pPr algn="just">
              <a:defRPr/>
            </a:pPr>
            <a:r>
              <a:rPr lang="es-ES" sz="2000" b="1" dirty="0" smtClean="0">
                <a:solidFill>
                  <a:schemeClr val="tx2">
                    <a:lumMod val="50000"/>
                  </a:schemeClr>
                </a:solidFill>
                <a:latin typeface="Garamond" pitchFamily="18" charset="0"/>
                <a:cs typeface="Mangal" pitchFamily="2"/>
              </a:rPr>
              <a:t>6. EJEMPLO ENTRADA LATERAL.</a:t>
            </a:r>
            <a:endParaRPr lang="es-ES" sz="3600" dirty="0">
              <a:solidFill>
                <a:schemeClr val="tx2">
                  <a:lumMod val="50000"/>
                </a:schemeClr>
              </a:solidFill>
            </a:endParaRPr>
          </a:p>
        </p:txBody>
      </p:sp>
      <p:sp>
        <p:nvSpPr>
          <p:cNvPr id="2" name="1 Rectángulo redondeado"/>
          <p:cNvSpPr/>
          <p:nvPr/>
        </p:nvSpPr>
        <p:spPr>
          <a:xfrm>
            <a:off x="5976156" y="1654496"/>
            <a:ext cx="2736304" cy="648072"/>
          </a:xfrm>
          <a:prstGeom prst="roundRect">
            <a:avLst/>
          </a:prstGeom>
          <a:solidFill>
            <a:schemeClr val="bg1"/>
          </a:solidFill>
          <a:ln>
            <a:solidFill>
              <a:srgbClr val="E97E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rgbClr val="142234"/>
                </a:solidFill>
                <a:latin typeface="Garamond" panose="02020404030301010803" pitchFamily="18" charset="0"/>
              </a:rPr>
              <a:t>GRÁFICO DE 5 MINUTOS</a:t>
            </a:r>
            <a:endParaRPr lang="es-ES" b="1" dirty="0">
              <a:solidFill>
                <a:srgbClr val="142234"/>
              </a:solidFill>
              <a:latin typeface="Garamond" panose="02020404030301010803" pitchFamily="18" charset="0"/>
            </a:endParaRPr>
          </a:p>
        </p:txBody>
      </p:sp>
      <p:sp>
        <p:nvSpPr>
          <p:cNvPr id="4" name="3 Rectángulo redondeado"/>
          <p:cNvSpPr/>
          <p:nvPr/>
        </p:nvSpPr>
        <p:spPr>
          <a:xfrm>
            <a:off x="6012160" y="3140969"/>
            <a:ext cx="2880320" cy="3168352"/>
          </a:xfrm>
          <a:prstGeom prst="roundRect">
            <a:avLst/>
          </a:prstGeom>
          <a:solidFill>
            <a:schemeClr val="bg1"/>
          </a:solidFill>
          <a:ln>
            <a:solidFill>
              <a:srgbClr val="E97E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400" b="1" dirty="0" smtClean="0">
                <a:solidFill>
                  <a:srgbClr val="142234"/>
                </a:solidFill>
                <a:latin typeface="Garamond" panose="02020404030301010803" pitchFamily="18" charset="0"/>
              </a:rPr>
              <a:t>PATRÓN DE ACTIVACIÓN.</a:t>
            </a:r>
          </a:p>
          <a:p>
            <a:pPr algn="just"/>
            <a:endParaRPr lang="es-ES" sz="1400" b="1" dirty="0">
              <a:solidFill>
                <a:srgbClr val="142234"/>
              </a:solidFill>
              <a:latin typeface="Garamond" panose="02020404030301010803" pitchFamily="18" charset="0"/>
            </a:endParaRPr>
          </a:p>
          <a:p>
            <a:pPr algn="just"/>
            <a:r>
              <a:rPr lang="es-ES" sz="1400" b="1" dirty="0" smtClean="0">
                <a:solidFill>
                  <a:srgbClr val="142234"/>
                </a:solidFill>
                <a:latin typeface="Garamond" panose="02020404030301010803" pitchFamily="18" charset="0"/>
              </a:rPr>
              <a:t>ENCONTRAMOS UN PATRÓN DE ACTIVACIÓN (PINBAR CON VOLUMEN), EMPLAZAMOS NUESTRA ENTRADA EN LARGO EN EL PRIMER TERCIO DEL CANAL, COLOCAMOS EL STOP LOSS Y CON LA ESTIMACIÓN QUE REALIZAMOS EN EL GRÁFICO DE ANÁLISIS CERRAMOS LA POSICIÓN.</a:t>
            </a:r>
            <a:endParaRPr lang="es-ES" sz="1400" b="1" dirty="0">
              <a:solidFill>
                <a:srgbClr val="142234"/>
              </a:solidFill>
              <a:latin typeface="Garamond" panose="02020404030301010803" pitchFamily="18" charset="0"/>
            </a:endParaRPr>
          </a:p>
        </p:txBody>
      </p:sp>
      <p:sp>
        <p:nvSpPr>
          <p:cNvPr id="5" name="4 Flecha derecha"/>
          <p:cNvSpPr/>
          <p:nvPr/>
        </p:nvSpPr>
        <p:spPr>
          <a:xfrm rot="5400000">
            <a:off x="7092280" y="2636912"/>
            <a:ext cx="576064" cy="288032"/>
          </a:xfrm>
          <a:prstGeom prst="rightArrow">
            <a:avLst/>
          </a:prstGeom>
          <a:solidFill>
            <a:srgbClr val="142234"/>
          </a:solidFill>
          <a:ln>
            <a:solidFill>
              <a:srgbClr val="E97E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 name="5 Imagen"/>
          <p:cNvPicPr>
            <a:picLocks noChangeAspect="1"/>
          </p:cNvPicPr>
          <p:nvPr/>
        </p:nvPicPr>
        <p:blipFill rotWithShape="1">
          <a:blip r:embed="rId3">
            <a:extLst>
              <a:ext uri="{28A0092B-C50C-407E-A947-70E740481C1C}">
                <a14:useLocalDpi xmlns:a14="http://schemas.microsoft.com/office/drawing/2010/main" val="0"/>
              </a:ext>
            </a:extLst>
          </a:blip>
          <a:srcRect b="2978"/>
          <a:stretch/>
        </p:blipFill>
        <p:spPr>
          <a:xfrm>
            <a:off x="251520" y="1713773"/>
            <a:ext cx="5616624" cy="4438565"/>
          </a:xfrm>
          <a:prstGeom prst="rect">
            <a:avLst/>
          </a:prstGeom>
        </p:spPr>
      </p:pic>
      <p:sp>
        <p:nvSpPr>
          <p:cNvPr id="8" name="7 Elipse"/>
          <p:cNvSpPr/>
          <p:nvPr/>
        </p:nvSpPr>
        <p:spPr>
          <a:xfrm>
            <a:off x="3580668" y="4666100"/>
            <a:ext cx="420861" cy="288032"/>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0" name="9 Conector recto"/>
          <p:cNvCxnSpPr/>
          <p:nvPr/>
        </p:nvCxnSpPr>
        <p:spPr>
          <a:xfrm>
            <a:off x="3791099" y="4954132"/>
            <a:ext cx="0" cy="576064"/>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 name="13 Conector recto"/>
          <p:cNvCxnSpPr/>
          <p:nvPr/>
        </p:nvCxnSpPr>
        <p:spPr>
          <a:xfrm>
            <a:off x="3791099" y="4378068"/>
            <a:ext cx="420861"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14 Conector recto"/>
          <p:cNvCxnSpPr/>
          <p:nvPr/>
        </p:nvCxnSpPr>
        <p:spPr>
          <a:xfrm>
            <a:off x="3737692" y="5026140"/>
            <a:ext cx="420861"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15 Rectángulo redondeado"/>
          <p:cNvSpPr/>
          <p:nvPr/>
        </p:nvSpPr>
        <p:spPr>
          <a:xfrm>
            <a:off x="4211960" y="4215304"/>
            <a:ext cx="936104" cy="30678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solidFill>
                  <a:srgbClr val="142234"/>
                </a:solidFill>
                <a:latin typeface="Garamond" panose="02020404030301010803" pitchFamily="18" charset="0"/>
              </a:rPr>
              <a:t>ENTRADA</a:t>
            </a:r>
            <a:endParaRPr lang="es-ES" sz="1100" b="1" dirty="0">
              <a:solidFill>
                <a:srgbClr val="142234"/>
              </a:solidFill>
              <a:latin typeface="Garamond" panose="02020404030301010803" pitchFamily="18" charset="0"/>
            </a:endParaRPr>
          </a:p>
        </p:txBody>
      </p:sp>
      <p:sp>
        <p:nvSpPr>
          <p:cNvPr id="17" name="16 Rectángulo redondeado"/>
          <p:cNvSpPr/>
          <p:nvPr/>
        </p:nvSpPr>
        <p:spPr>
          <a:xfrm>
            <a:off x="4158552" y="4872750"/>
            <a:ext cx="1061519" cy="30678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solidFill>
                  <a:srgbClr val="142234"/>
                </a:solidFill>
                <a:latin typeface="Garamond" panose="02020404030301010803" pitchFamily="18" charset="0"/>
              </a:rPr>
              <a:t>STOP LOSS</a:t>
            </a:r>
            <a:endParaRPr lang="es-ES" sz="1100" b="1" dirty="0">
              <a:solidFill>
                <a:srgbClr val="142234"/>
              </a:solidFill>
              <a:latin typeface="Garamond" panose="02020404030301010803" pitchFamily="18" charset="0"/>
            </a:endParaRPr>
          </a:p>
        </p:txBody>
      </p:sp>
      <p:sp>
        <p:nvSpPr>
          <p:cNvPr id="18" name="17 Abrir llave"/>
          <p:cNvSpPr/>
          <p:nvPr/>
        </p:nvSpPr>
        <p:spPr>
          <a:xfrm>
            <a:off x="3347864" y="4090036"/>
            <a:ext cx="232804" cy="864096"/>
          </a:xfrm>
          <a:prstGeom prst="leftBrace">
            <a:avLst/>
          </a:prstGeom>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9" name="18 Abrir llave"/>
          <p:cNvSpPr/>
          <p:nvPr/>
        </p:nvSpPr>
        <p:spPr>
          <a:xfrm>
            <a:off x="3347864" y="3185623"/>
            <a:ext cx="232804" cy="900100"/>
          </a:xfrm>
          <a:prstGeom prst="leftBrace">
            <a:avLst/>
          </a:prstGeom>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20" name="19 Abrir llave"/>
          <p:cNvSpPr/>
          <p:nvPr/>
        </p:nvSpPr>
        <p:spPr>
          <a:xfrm>
            <a:off x="3347864" y="2217827"/>
            <a:ext cx="232804" cy="967795"/>
          </a:xfrm>
          <a:prstGeom prst="leftBrace">
            <a:avLst/>
          </a:prstGeom>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21" name="20 Rectángulo redondeado"/>
          <p:cNvSpPr/>
          <p:nvPr/>
        </p:nvSpPr>
        <p:spPr>
          <a:xfrm>
            <a:off x="2408206" y="4359320"/>
            <a:ext cx="936104" cy="30678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solidFill>
                  <a:srgbClr val="142234"/>
                </a:solidFill>
                <a:latin typeface="Garamond" panose="02020404030301010803" pitchFamily="18" charset="0"/>
              </a:rPr>
              <a:t>1/3</a:t>
            </a:r>
            <a:endParaRPr lang="es-ES" sz="1100" b="1" dirty="0">
              <a:solidFill>
                <a:srgbClr val="142234"/>
              </a:solidFill>
              <a:latin typeface="Garamond" panose="02020404030301010803" pitchFamily="18" charset="0"/>
            </a:endParaRPr>
          </a:p>
        </p:txBody>
      </p:sp>
      <p:sp>
        <p:nvSpPr>
          <p:cNvPr id="22" name="21 Rectángulo redondeado"/>
          <p:cNvSpPr/>
          <p:nvPr/>
        </p:nvSpPr>
        <p:spPr>
          <a:xfrm>
            <a:off x="2411760" y="3482283"/>
            <a:ext cx="936104" cy="30678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a:solidFill>
                  <a:srgbClr val="142234"/>
                </a:solidFill>
                <a:latin typeface="Garamond" panose="02020404030301010803" pitchFamily="18" charset="0"/>
              </a:rPr>
              <a:t>2</a:t>
            </a:r>
            <a:r>
              <a:rPr lang="es-ES" sz="1100" b="1" dirty="0" smtClean="0">
                <a:solidFill>
                  <a:srgbClr val="142234"/>
                </a:solidFill>
                <a:latin typeface="Garamond" panose="02020404030301010803" pitchFamily="18" charset="0"/>
              </a:rPr>
              <a:t>/3</a:t>
            </a:r>
            <a:endParaRPr lang="es-ES" sz="1100" b="1" dirty="0">
              <a:solidFill>
                <a:srgbClr val="142234"/>
              </a:solidFill>
              <a:latin typeface="Garamond" panose="02020404030301010803" pitchFamily="18" charset="0"/>
            </a:endParaRPr>
          </a:p>
        </p:txBody>
      </p:sp>
      <p:sp>
        <p:nvSpPr>
          <p:cNvPr id="23" name="22 Rectángulo redondeado"/>
          <p:cNvSpPr/>
          <p:nvPr/>
        </p:nvSpPr>
        <p:spPr>
          <a:xfrm>
            <a:off x="2406024" y="2548334"/>
            <a:ext cx="936104" cy="30678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solidFill>
                  <a:srgbClr val="142234"/>
                </a:solidFill>
                <a:latin typeface="Garamond" panose="02020404030301010803" pitchFamily="18" charset="0"/>
              </a:rPr>
              <a:t>3/3</a:t>
            </a:r>
            <a:endParaRPr lang="es-ES" sz="1100" b="1" dirty="0">
              <a:solidFill>
                <a:srgbClr val="142234"/>
              </a:solidFill>
              <a:latin typeface="Garamond" panose="02020404030301010803" pitchFamily="18" charset="0"/>
            </a:endParaRPr>
          </a:p>
        </p:txBody>
      </p:sp>
      <p:cxnSp>
        <p:nvCxnSpPr>
          <p:cNvPr id="24" name="23 Conector recto"/>
          <p:cNvCxnSpPr/>
          <p:nvPr/>
        </p:nvCxnSpPr>
        <p:spPr>
          <a:xfrm>
            <a:off x="4727203" y="2793892"/>
            <a:ext cx="420861"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24 Rectángulo redondeado"/>
          <p:cNvSpPr/>
          <p:nvPr/>
        </p:nvSpPr>
        <p:spPr>
          <a:xfrm>
            <a:off x="3815072" y="2635394"/>
            <a:ext cx="936104" cy="30678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solidFill>
                  <a:srgbClr val="142234"/>
                </a:solidFill>
                <a:latin typeface="Garamond" panose="02020404030301010803" pitchFamily="18" charset="0"/>
              </a:rPr>
              <a:t>80% SALIDA</a:t>
            </a:r>
            <a:endParaRPr lang="es-ES" sz="1100" b="1" dirty="0">
              <a:solidFill>
                <a:srgbClr val="142234"/>
              </a:solidFill>
              <a:latin typeface="Garamond" panose="02020404030301010803" pitchFamily="18" charset="0"/>
            </a:endParaRPr>
          </a:p>
        </p:txBody>
      </p:sp>
    </p:spTree>
    <p:extLst>
      <p:ext uri="{BB962C8B-B14F-4D97-AF65-F5344CB8AC3E}">
        <p14:creationId xmlns:p14="http://schemas.microsoft.com/office/powerpoint/2010/main" val="4265180705"/>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2 Título"/>
          <p:cNvSpPr>
            <a:spLocks noGrp="1"/>
          </p:cNvSpPr>
          <p:nvPr>
            <p:ph type="title"/>
          </p:nvPr>
        </p:nvSpPr>
        <p:spPr>
          <a:xfrm>
            <a:off x="4463988" y="620688"/>
            <a:ext cx="4416425" cy="400110"/>
          </a:xfrm>
        </p:spPr>
        <p:txBody>
          <a:bodyPr>
            <a:spAutoFit/>
          </a:bodyPr>
          <a:lstStyle/>
          <a:p>
            <a:pPr eaLnBrk="1" hangingPunct="1">
              <a:defRPr/>
            </a:pPr>
            <a:r>
              <a:rPr lang="es-ES" sz="2000" b="1" dirty="0" smtClean="0">
                <a:solidFill>
                  <a:schemeClr val="tx2">
                    <a:lumMod val="50000"/>
                  </a:schemeClr>
                </a:solidFill>
                <a:latin typeface="Garamond" pitchFamily="18" charset="0"/>
                <a:ea typeface="Arial Unicode MS" pitchFamily="34" charset="-128"/>
                <a:cs typeface="Arial Unicode MS" pitchFamily="34" charset="-128"/>
              </a:rPr>
              <a:t>CONCLUSIONES.</a:t>
            </a:r>
            <a:r>
              <a:rPr lang="es-ES" sz="2000" b="1" dirty="0" smtClean="0">
                <a:solidFill>
                  <a:srgbClr val="333333"/>
                </a:solidFill>
                <a:latin typeface="Garamond" pitchFamily="18" charset="0"/>
                <a:ea typeface="Arial Unicode MS" pitchFamily="34" charset="-128"/>
                <a:cs typeface="Arial Unicode MS" pitchFamily="34" charset="-128"/>
              </a:rPr>
              <a:t> </a:t>
            </a:r>
            <a:endParaRPr lang="es-ES" sz="2000" b="1" dirty="0" smtClean="0">
              <a:solidFill>
                <a:srgbClr val="333333"/>
              </a:solidFill>
              <a:latin typeface="Arial" pitchFamily="34" charset="0"/>
              <a:ea typeface="Arial Unicode MS" pitchFamily="34" charset="-128"/>
              <a:cs typeface="Tahoma" pitchFamily="34" charset="0"/>
            </a:endParaRPr>
          </a:p>
        </p:txBody>
      </p:sp>
      <p:sp>
        <p:nvSpPr>
          <p:cNvPr id="48131" name="7 Marcador de contenido"/>
          <p:cNvSpPr>
            <a:spLocks noGrp="1"/>
          </p:cNvSpPr>
          <p:nvPr>
            <p:ph idx="1"/>
          </p:nvPr>
        </p:nvSpPr>
        <p:spPr>
          <a:xfrm>
            <a:off x="611560" y="1484784"/>
            <a:ext cx="8345488" cy="4522787"/>
          </a:xfrm>
        </p:spPr>
        <p:txBody>
          <a:bodyPr>
            <a:noAutofit/>
          </a:bodyPr>
          <a:lstStyle/>
          <a:p>
            <a:pPr eaLnBrk="1" hangingPunct="1">
              <a:buFont typeface="Arial" panose="020B0604020202020204" pitchFamily="34" charset="0"/>
              <a:buNone/>
              <a:defRPr/>
            </a:pPr>
            <a:r>
              <a:rPr lang="es-ES" sz="1600" b="1" dirty="0" smtClean="0">
                <a:solidFill>
                  <a:schemeClr val="tx2">
                    <a:lumMod val="50000"/>
                  </a:schemeClr>
                </a:solidFill>
                <a:latin typeface="Garamond" pitchFamily="18" charset="0"/>
                <a:ea typeface="Avenir Book"/>
              </a:rPr>
              <a:t>	Hemos aprendido…</a:t>
            </a:r>
          </a:p>
          <a:p>
            <a:pPr eaLnBrk="1" hangingPunct="1">
              <a:buFont typeface="Arial" panose="020B0604020202020204" pitchFamily="34" charset="0"/>
              <a:buNone/>
              <a:defRPr/>
            </a:pPr>
            <a:endParaRPr lang="es-ES" sz="1600" b="1" dirty="0" smtClean="0">
              <a:solidFill>
                <a:schemeClr val="tx2">
                  <a:lumMod val="50000"/>
                </a:schemeClr>
              </a:solidFill>
              <a:latin typeface="Garamond" pitchFamily="18" charset="0"/>
              <a:ea typeface="Avenir Book"/>
            </a:endParaRPr>
          </a:p>
          <a:p>
            <a:pPr eaLnBrk="1" hangingPunct="1">
              <a:lnSpc>
                <a:spcPct val="170000"/>
              </a:lnSpc>
              <a:buFont typeface="Arial" panose="020B0604020202020204" pitchFamily="34" charset="0"/>
              <a:buNone/>
              <a:defRPr/>
            </a:pPr>
            <a:r>
              <a:rPr lang="es-ES" sz="1600" dirty="0" smtClean="0">
                <a:solidFill>
                  <a:schemeClr val="tx2">
                    <a:lumMod val="50000"/>
                  </a:schemeClr>
                </a:solidFill>
                <a:latin typeface="Garamond" pitchFamily="18" charset="0"/>
                <a:ea typeface="Arial Unicode MS" pitchFamily="34" charset="-128"/>
                <a:cs typeface="Tahoma" pitchFamily="34" charset="0"/>
              </a:rPr>
              <a:t>	- Cómo evaluar el entorno de mercado en que nos encontramos (en el gráfico de referencia superior).</a:t>
            </a:r>
          </a:p>
          <a:p>
            <a:pPr eaLnBrk="1" hangingPunct="1">
              <a:lnSpc>
                <a:spcPct val="170000"/>
              </a:lnSpc>
              <a:buFont typeface="Arial" panose="020B0604020202020204" pitchFamily="34" charset="0"/>
              <a:buNone/>
              <a:defRPr/>
            </a:pPr>
            <a:r>
              <a:rPr lang="es-ES" sz="1600" dirty="0" smtClean="0">
                <a:solidFill>
                  <a:schemeClr val="tx2">
                    <a:lumMod val="50000"/>
                  </a:schemeClr>
                </a:solidFill>
                <a:latin typeface="Garamond" pitchFamily="18" charset="0"/>
              </a:rPr>
              <a:t>	- Cómo establecer el área de confluencia.</a:t>
            </a:r>
            <a:br>
              <a:rPr lang="es-ES" sz="1600" dirty="0" smtClean="0">
                <a:solidFill>
                  <a:schemeClr val="tx2">
                    <a:lumMod val="50000"/>
                  </a:schemeClr>
                </a:solidFill>
                <a:latin typeface="Garamond" pitchFamily="18" charset="0"/>
              </a:rPr>
            </a:br>
            <a:r>
              <a:rPr lang="es-ES" sz="1600" dirty="0" smtClean="0">
                <a:solidFill>
                  <a:schemeClr val="tx2">
                    <a:lumMod val="50000"/>
                  </a:schemeClr>
                </a:solidFill>
                <a:latin typeface="Garamond" pitchFamily="18" charset="0"/>
              </a:rPr>
              <a:t>- Los pasos a seguir para determinar nuestra entrada al mercado.</a:t>
            </a:r>
            <a:br>
              <a:rPr lang="es-ES" sz="1600" dirty="0" smtClean="0">
                <a:solidFill>
                  <a:schemeClr val="tx2">
                    <a:lumMod val="50000"/>
                  </a:schemeClr>
                </a:solidFill>
                <a:latin typeface="Garamond" pitchFamily="18" charset="0"/>
              </a:rPr>
            </a:br>
            <a:r>
              <a:rPr lang="es-ES" sz="1600" dirty="0" smtClean="0">
                <a:solidFill>
                  <a:schemeClr val="tx2">
                    <a:lumMod val="50000"/>
                  </a:schemeClr>
                </a:solidFill>
                <a:latin typeface="Garamond" pitchFamily="18" charset="0"/>
              </a:rPr>
              <a:t>- </a:t>
            </a:r>
            <a:r>
              <a:rPr lang="es-ES" sz="1600" dirty="0" smtClean="0">
                <a:solidFill>
                  <a:schemeClr val="tx2">
                    <a:lumMod val="50000"/>
                  </a:schemeClr>
                </a:solidFill>
                <a:latin typeface="Garamond" pitchFamily="18" charset="0"/>
                <a:ea typeface="Arial Unicode MS" pitchFamily="34" charset="-128"/>
                <a:cs typeface="Arial Unicode MS" pitchFamily="34" charset="-128"/>
              </a:rPr>
              <a:t>Qué es una vela pinbar con enfrentamiento a línea.</a:t>
            </a:r>
          </a:p>
          <a:p>
            <a:pPr eaLnBrk="1" hangingPunct="1">
              <a:lnSpc>
                <a:spcPct val="170000"/>
              </a:lnSpc>
              <a:buFont typeface="Arial" panose="020B0604020202020204" pitchFamily="34" charset="0"/>
              <a:buNone/>
              <a:defRPr/>
            </a:pPr>
            <a:r>
              <a:rPr lang="es-ES" sz="1600" dirty="0" smtClean="0">
                <a:solidFill>
                  <a:schemeClr val="tx2">
                    <a:lumMod val="50000"/>
                  </a:schemeClr>
                </a:solidFill>
                <a:latin typeface="Garamond" pitchFamily="18" charset="0"/>
                <a:ea typeface="Arial Unicode MS" pitchFamily="34" charset="-128"/>
                <a:cs typeface="Arial Unicode MS" pitchFamily="34" charset="-128"/>
              </a:rPr>
              <a:t>	- Cómo determinar el punto de entrada a una posición (en el gráfico de disparo</a:t>
            </a:r>
            <a:r>
              <a:rPr lang="es-ES" sz="1600" dirty="0" smtClean="0">
                <a:solidFill>
                  <a:schemeClr val="tx2">
                    <a:lumMod val="50000"/>
                  </a:schemeClr>
                </a:solidFill>
                <a:latin typeface="Garamond" pitchFamily="18" charset="0"/>
                <a:ea typeface="Arial Unicode MS" pitchFamily="34" charset="-128"/>
                <a:cs typeface="Arial Unicode MS" pitchFamily="34" charset="-128"/>
              </a:rPr>
              <a:t>).</a:t>
            </a:r>
            <a:r>
              <a:rPr lang="es-ES" sz="1600" dirty="0" smtClean="0">
                <a:solidFill>
                  <a:schemeClr val="tx2">
                    <a:lumMod val="50000"/>
                  </a:schemeClr>
                </a:solidFill>
                <a:latin typeface="Garamond" pitchFamily="18" charset="0"/>
                <a:ea typeface="Arial Unicode MS" pitchFamily="34" charset="-128"/>
                <a:cs typeface="Arial Unicode MS" pitchFamily="34" charset="-128"/>
              </a:rPr>
              <a:t/>
            </a:r>
            <a:br>
              <a:rPr lang="es-ES" sz="1600" dirty="0" smtClean="0">
                <a:solidFill>
                  <a:schemeClr val="tx2">
                    <a:lumMod val="50000"/>
                  </a:schemeClr>
                </a:solidFill>
                <a:latin typeface="Garamond" pitchFamily="18" charset="0"/>
                <a:ea typeface="Arial Unicode MS" pitchFamily="34" charset="-128"/>
                <a:cs typeface="Arial Unicode MS" pitchFamily="34" charset="-128"/>
              </a:rPr>
            </a:br>
            <a:r>
              <a:rPr lang="es-ES" sz="1600" dirty="0" smtClean="0">
                <a:solidFill>
                  <a:schemeClr val="tx2">
                    <a:lumMod val="50000"/>
                  </a:schemeClr>
                </a:solidFill>
                <a:latin typeface="Garamond" pitchFamily="18" charset="0"/>
                <a:ea typeface="Arial Unicode MS" pitchFamily="34" charset="-128"/>
                <a:cs typeface="Arial Unicode MS" pitchFamily="34" charset="-128"/>
              </a:rPr>
              <a:t>- Qué es el stop y dónde </a:t>
            </a:r>
            <a:r>
              <a:rPr lang="es-ES" sz="1600" dirty="0" smtClean="0">
                <a:solidFill>
                  <a:schemeClr val="tx2">
                    <a:lumMod val="50000"/>
                  </a:schemeClr>
                </a:solidFill>
                <a:latin typeface="Garamond" pitchFamily="18" charset="0"/>
                <a:ea typeface="Arial Unicode MS" pitchFamily="34" charset="-128"/>
                <a:cs typeface="Arial Unicode MS" pitchFamily="34" charset="-128"/>
              </a:rPr>
              <a:t>debemos </a:t>
            </a:r>
            <a:r>
              <a:rPr lang="es-ES" sz="1600" dirty="0" smtClean="0">
                <a:solidFill>
                  <a:schemeClr val="tx2">
                    <a:lumMod val="50000"/>
                  </a:schemeClr>
                </a:solidFill>
                <a:latin typeface="Garamond" pitchFamily="18" charset="0"/>
                <a:ea typeface="Arial Unicode MS" pitchFamily="34" charset="-128"/>
                <a:cs typeface="Arial Unicode MS" pitchFamily="34" charset="-128"/>
              </a:rPr>
              <a:t>colocarlo (en el gráfico de disparo).</a:t>
            </a:r>
            <a:br>
              <a:rPr lang="es-ES" sz="1600" dirty="0" smtClean="0">
                <a:solidFill>
                  <a:schemeClr val="tx2">
                    <a:lumMod val="50000"/>
                  </a:schemeClr>
                </a:solidFill>
                <a:latin typeface="Garamond" pitchFamily="18" charset="0"/>
                <a:ea typeface="Arial Unicode MS" pitchFamily="34" charset="-128"/>
                <a:cs typeface="Arial Unicode MS" pitchFamily="34" charset="-128"/>
              </a:rPr>
            </a:br>
            <a:r>
              <a:rPr lang="es-ES" sz="1600" dirty="0" smtClean="0">
                <a:solidFill>
                  <a:schemeClr val="tx2">
                    <a:lumMod val="50000"/>
                  </a:schemeClr>
                </a:solidFill>
                <a:latin typeface="Garamond" pitchFamily="18" charset="0"/>
                <a:ea typeface="Arial Unicode MS" pitchFamily="34" charset="-128"/>
                <a:cs typeface="Arial Unicode MS" pitchFamily="34" charset="-128"/>
              </a:rPr>
              <a:t>- Cómo establecer el objetivo de beneficios (en el gráfico de análisis).</a:t>
            </a:r>
            <a:br>
              <a:rPr lang="es-ES" sz="1600" dirty="0" smtClean="0">
                <a:solidFill>
                  <a:schemeClr val="tx2">
                    <a:lumMod val="50000"/>
                  </a:schemeClr>
                </a:solidFill>
                <a:latin typeface="Garamond" pitchFamily="18" charset="0"/>
                <a:ea typeface="Arial Unicode MS" pitchFamily="34" charset="-128"/>
                <a:cs typeface="Arial Unicode MS" pitchFamily="34" charset="-128"/>
              </a:rPr>
            </a:br>
            <a:r>
              <a:rPr lang="es-ES" sz="1600" dirty="0" smtClean="0">
                <a:solidFill>
                  <a:schemeClr val="tx2">
                    <a:lumMod val="50000"/>
                  </a:schemeClr>
                </a:solidFill>
                <a:latin typeface="Garamond" pitchFamily="18" charset="0"/>
                <a:ea typeface="Arial Unicode MS" pitchFamily="34" charset="-128"/>
                <a:cs typeface="Arial Unicode MS" pitchFamily="34" charset="-128"/>
              </a:rPr>
              <a:t>- Que </a:t>
            </a:r>
            <a:r>
              <a:rPr lang="es-ES" sz="1600" dirty="0" smtClean="0">
                <a:solidFill>
                  <a:schemeClr val="tx2">
                    <a:lumMod val="50000"/>
                  </a:schemeClr>
                </a:solidFill>
                <a:latin typeface="Garamond" pitchFamily="18" charset="0"/>
              </a:rPr>
              <a:t>la zona central del canal no es apropiada para insertar posiciones.</a:t>
            </a:r>
            <a:br>
              <a:rPr lang="es-ES" sz="1600" dirty="0" smtClean="0">
                <a:solidFill>
                  <a:schemeClr val="tx2">
                    <a:lumMod val="50000"/>
                  </a:schemeClr>
                </a:solidFill>
                <a:latin typeface="Garamond" pitchFamily="18" charset="0"/>
              </a:rPr>
            </a:br>
            <a:endParaRPr lang="es-ES" sz="1600" b="1" dirty="0" smtClean="0">
              <a:solidFill>
                <a:schemeClr val="tx2">
                  <a:lumMod val="50000"/>
                </a:schemeClr>
              </a:solidFill>
              <a:latin typeface="Garamond" pitchFamily="18" charset="0"/>
              <a:ea typeface="Avenir Book"/>
            </a:endParaRPr>
          </a:p>
        </p:txBody>
      </p:sp>
      <p:sp>
        <p:nvSpPr>
          <p:cNvPr id="2" name="1 Rectángulo redondeado"/>
          <p:cNvSpPr/>
          <p:nvPr/>
        </p:nvSpPr>
        <p:spPr>
          <a:xfrm>
            <a:off x="611560" y="1412776"/>
            <a:ext cx="7704856" cy="4752528"/>
          </a:xfrm>
          <a:prstGeom prst="roundRect">
            <a:avLst/>
          </a:prstGeom>
          <a:noFill/>
          <a:ln>
            <a:solidFill>
              <a:srgbClr val="E97E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05393428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5 Título"/>
          <p:cNvSpPr>
            <a:spLocks noGrp="1"/>
          </p:cNvSpPr>
          <p:nvPr>
            <p:ph type="title"/>
          </p:nvPr>
        </p:nvSpPr>
        <p:spPr>
          <a:xfrm>
            <a:off x="5076056" y="4941168"/>
            <a:ext cx="3778697" cy="1362075"/>
          </a:xfrm>
        </p:spPr>
        <p:txBody>
          <a:bodyPr/>
          <a:lstStyle/>
          <a:p>
            <a:r>
              <a:rPr lang="es-ES" dirty="0" smtClean="0">
                <a:solidFill>
                  <a:schemeClr val="bg1"/>
                </a:solidFill>
              </a:rPr>
              <a:t>método </a:t>
            </a:r>
            <a:r>
              <a:rPr lang="es-ES" dirty="0" err="1" smtClean="0">
                <a:solidFill>
                  <a:schemeClr val="bg1"/>
                </a:solidFill>
              </a:rPr>
              <a:t>ibt</a:t>
            </a:r>
            <a:r>
              <a:rPr lang="es-ES" dirty="0" smtClean="0">
                <a:solidFill>
                  <a:schemeClr val="bg1"/>
                </a:solidFill>
              </a:rPr>
              <a:t>-l</a:t>
            </a:r>
            <a:endParaRPr lang="es-ES" dirty="0">
              <a:solidFill>
                <a:schemeClr val="bg1"/>
              </a:solidFill>
            </a:endParaRPr>
          </a:p>
        </p:txBody>
      </p:sp>
    </p:spTree>
    <p:extLst>
      <p:ext uri="{BB962C8B-B14F-4D97-AF65-F5344CB8AC3E}">
        <p14:creationId xmlns:p14="http://schemas.microsoft.com/office/powerpoint/2010/main" val="3827779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Título"/>
          <p:cNvSpPr txBox="1">
            <a:spLocks noChangeArrowheads="1"/>
          </p:cNvSpPr>
          <p:nvPr/>
        </p:nvSpPr>
        <p:spPr bwMode="auto">
          <a:xfrm>
            <a:off x="782637" y="1695292"/>
            <a:ext cx="7640637" cy="4401205"/>
          </a:xfrm>
          <a:prstGeom prst="rect">
            <a:avLst/>
          </a:prstGeom>
          <a:noFill/>
          <a:ln w="9525">
            <a:noFill/>
            <a:miter lim="800000"/>
            <a:headEnd/>
            <a:tailEnd/>
          </a:ln>
        </p:spPr>
        <p:txBody>
          <a:bodyPr lIns="0" tIns="0" rIns="0" bIns="0" anchor="ctr">
            <a:spAutoFit/>
          </a:bodyPr>
          <a:lstStyle/>
          <a:p>
            <a:pPr algn="just" hangingPunct="0">
              <a:defRPr/>
            </a:pPr>
            <a:endParaRPr lang="es-ES" b="1" dirty="0">
              <a:solidFill>
                <a:srgbClr val="333333"/>
              </a:solidFill>
              <a:latin typeface="Garamond" pitchFamily="18" charset="0"/>
              <a:cs typeface="Mangal" pitchFamily="2"/>
            </a:endParaRPr>
          </a:p>
          <a:p>
            <a:pPr algn="just" hangingPunct="0">
              <a:defRPr/>
            </a:pPr>
            <a:endParaRPr lang="es-ES" sz="1400" b="1" dirty="0">
              <a:solidFill>
                <a:srgbClr val="333333"/>
              </a:solidFill>
              <a:cs typeface="Mangal" pitchFamily="2"/>
            </a:endParaRPr>
          </a:p>
          <a:p>
            <a:pPr algn="just" hangingPunct="0">
              <a:defRPr/>
            </a:pPr>
            <a:r>
              <a:rPr lang="es-ES" dirty="0">
                <a:solidFill>
                  <a:schemeClr val="tx2">
                    <a:lumMod val="50000"/>
                  </a:schemeClr>
                </a:solidFill>
                <a:latin typeface="Garamond" pitchFamily="18" charset="0"/>
              </a:rPr>
              <a:t/>
            </a:r>
            <a:br>
              <a:rPr lang="es-ES" dirty="0">
                <a:solidFill>
                  <a:schemeClr val="tx2">
                    <a:lumMod val="50000"/>
                  </a:schemeClr>
                </a:solidFill>
                <a:latin typeface="Garamond" pitchFamily="18" charset="0"/>
              </a:rPr>
            </a:br>
            <a:r>
              <a:rPr lang="es-ES" dirty="0">
                <a:solidFill>
                  <a:schemeClr val="tx2">
                    <a:lumMod val="50000"/>
                  </a:schemeClr>
                </a:solidFill>
                <a:latin typeface="Garamond" pitchFamily="18" charset="0"/>
              </a:rPr>
              <a:t>En el gráfico de </a:t>
            </a:r>
            <a:r>
              <a:rPr lang="es-ES" dirty="0" smtClean="0">
                <a:solidFill>
                  <a:schemeClr val="tx2">
                    <a:lumMod val="50000"/>
                  </a:schemeClr>
                </a:solidFill>
                <a:latin typeface="Garamond" pitchFamily="18" charset="0"/>
              </a:rPr>
              <a:t>análisis (30 minutos) </a:t>
            </a:r>
            <a:r>
              <a:rPr lang="es-ES" dirty="0">
                <a:solidFill>
                  <a:schemeClr val="tx2">
                    <a:lumMod val="50000"/>
                  </a:schemeClr>
                </a:solidFill>
                <a:latin typeface="Garamond" pitchFamily="18" charset="0"/>
              </a:rPr>
              <a:t>la confluencia de varios elementos nos dará aquellas áreas que nos proporcionan ventanas de oportunidad en nuestra operativa y donde esperaremos la aparición de un patrón de </a:t>
            </a:r>
            <a:r>
              <a:rPr lang="es-ES" dirty="0" smtClean="0">
                <a:solidFill>
                  <a:schemeClr val="tx2">
                    <a:lumMod val="50000"/>
                  </a:schemeClr>
                </a:solidFill>
                <a:latin typeface="Garamond" pitchFamily="18" charset="0"/>
              </a:rPr>
              <a:t>activación en el gráfico de disparo (5 minutos) </a:t>
            </a:r>
            <a:r>
              <a:rPr lang="es-ES" dirty="0">
                <a:solidFill>
                  <a:schemeClr val="tx2">
                    <a:lumMod val="50000"/>
                  </a:schemeClr>
                </a:solidFill>
                <a:latin typeface="Garamond" pitchFamily="18" charset="0"/>
              </a:rPr>
              <a:t>que nos permita incorporarnos al mercado con una relación favorable entre nuestro objetivo de beneficios y el riesgo asumido</a:t>
            </a:r>
            <a:r>
              <a:rPr lang="es-ES" dirty="0" smtClean="0">
                <a:solidFill>
                  <a:schemeClr val="tx2">
                    <a:lumMod val="50000"/>
                  </a:schemeClr>
                </a:solidFill>
                <a:latin typeface="Garamond" pitchFamily="18" charset="0"/>
              </a:rPr>
              <a:t>.</a:t>
            </a:r>
          </a:p>
          <a:p>
            <a:pPr algn="just" hangingPunct="0">
              <a:defRPr/>
            </a:pPr>
            <a:endParaRPr lang="es-ES" dirty="0">
              <a:solidFill>
                <a:schemeClr val="tx2">
                  <a:lumMod val="50000"/>
                </a:schemeClr>
              </a:solidFill>
              <a:latin typeface="Garamond" pitchFamily="18" charset="0"/>
            </a:endParaRPr>
          </a:p>
          <a:p>
            <a:pPr algn="just" hangingPunct="0">
              <a:defRPr/>
            </a:pPr>
            <a:r>
              <a:rPr lang="es-ES" dirty="0" smtClean="0">
                <a:solidFill>
                  <a:schemeClr val="tx2">
                    <a:lumMod val="50000"/>
                  </a:schemeClr>
                </a:solidFill>
                <a:latin typeface="Garamond" pitchFamily="18" charset="0"/>
              </a:rPr>
              <a:t>Veremos los tipos de entradas que podemos realizar dependiendo del lugar en que se encuentra el precio en ese momento y cuál será nuestra estimación de beneficios para cada entrada.</a:t>
            </a:r>
            <a:endParaRPr lang="es-ES" dirty="0">
              <a:solidFill>
                <a:schemeClr val="tx2">
                  <a:lumMod val="50000"/>
                </a:schemeClr>
              </a:solidFill>
              <a:latin typeface="Garamond" pitchFamily="18" charset="0"/>
            </a:endParaRPr>
          </a:p>
          <a:p>
            <a:pPr algn="just" hangingPunct="0">
              <a:defRPr/>
            </a:pPr>
            <a:endParaRPr lang="es-ES" dirty="0">
              <a:solidFill>
                <a:schemeClr val="tx2">
                  <a:lumMod val="50000"/>
                </a:schemeClr>
              </a:solidFill>
              <a:latin typeface="Garamond" pitchFamily="18" charset="0"/>
            </a:endParaRPr>
          </a:p>
          <a:p>
            <a:pPr algn="just" hangingPunct="0">
              <a:defRPr/>
            </a:pPr>
            <a:r>
              <a:rPr lang="es-ES" sz="1400" b="1" dirty="0">
                <a:solidFill>
                  <a:srgbClr val="333333"/>
                </a:solidFill>
                <a:cs typeface="Mangal" pitchFamily="2"/>
              </a:rPr>
              <a:t/>
            </a:r>
            <a:br>
              <a:rPr lang="es-ES" sz="1400" b="1" dirty="0">
                <a:solidFill>
                  <a:srgbClr val="333333"/>
                </a:solidFill>
                <a:cs typeface="Mangal" pitchFamily="2"/>
              </a:rPr>
            </a:br>
            <a:r>
              <a:rPr lang="es-ES" sz="1400" b="1" dirty="0">
                <a:solidFill>
                  <a:srgbClr val="333333"/>
                </a:solidFill>
                <a:cs typeface="Mangal" pitchFamily="2"/>
              </a:rPr>
              <a:t/>
            </a:r>
            <a:br>
              <a:rPr lang="es-ES" sz="1400" b="1" dirty="0">
                <a:solidFill>
                  <a:srgbClr val="333333"/>
                </a:solidFill>
                <a:cs typeface="Mangal" pitchFamily="2"/>
              </a:rPr>
            </a:br>
            <a:r>
              <a:rPr lang="es-ES" sz="1400" b="1" dirty="0">
                <a:solidFill>
                  <a:srgbClr val="333333"/>
                </a:solidFill>
                <a:cs typeface="Mangal" pitchFamily="2"/>
              </a:rPr>
              <a:t> </a:t>
            </a:r>
            <a:br>
              <a:rPr lang="es-ES" sz="1400" b="1" dirty="0">
                <a:solidFill>
                  <a:srgbClr val="333333"/>
                </a:solidFill>
                <a:cs typeface="Mangal" pitchFamily="2"/>
              </a:rPr>
            </a:br>
            <a:endParaRPr lang="es-ES" sz="1400" dirty="0">
              <a:solidFill>
                <a:srgbClr val="333333"/>
              </a:solidFill>
              <a:cs typeface="Mangal" pitchFamily="2"/>
            </a:endParaRPr>
          </a:p>
        </p:txBody>
      </p:sp>
      <p:sp>
        <p:nvSpPr>
          <p:cNvPr id="3" name="12 Título"/>
          <p:cNvSpPr txBox="1">
            <a:spLocks/>
          </p:cNvSpPr>
          <p:nvPr/>
        </p:nvSpPr>
        <p:spPr bwMode="auto">
          <a:xfrm>
            <a:off x="3851920" y="188640"/>
            <a:ext cx="4416425" cy="1143000"/>
          </a:xfrm>
          <a:prstGeom prst="rect">
            <a:avLst/>
          </a:prstGeom>
          <a:noFill/>
          <a:ln w="9525">
            <a:noFill/>
            <a:miter lim="800000"/>
            <a:headEnd/>
            <a:tailEnd/>
          </a:ln>
        </p:spPr>
        <p:txBody>
          <a:bodyPr anchor="ctr">
            <a:normAutofit/>
          </a:bodyPr>
          <a:lstStyle/>
          <a:p>
            <a:pPr algn="r">
              <a:defRPr/>
            </a:pPr>
            <a:r>
              <a:rPr lang="es-ES" sz="2400" b="1" dirty="0" smtClean="0">
                <a:solidFill>
                  <a:srgbClr val="142234"/>
                </a:solidFill>
                <a:latin typeface="Garamond" pitchFamily="18" charset="0"/>
                <a:ea typeface="Avenir Heavy"/>
                <a:cs typeface="Avenir Heavy"/>
              </a:rPr>
              <a:t>OBJETIVO</a:t>
            </a:r>
            <a:endParaRPr lang="es-ES" sz="2400" b="1" dirty="0">
              <a:solidFill>
                <a:srgbClr val="142234"/>
              </a:solidFill>
              <a:latin typeface="Garamond" pitchFamily="18" charset="0"/>
              <a:ea typeface="Avenir Heavy"/>
              <a:cs typeface="Avenir Heavy"/>
            </a:endParaRPr>
          </a:p>
        </p:txBody>
      </p:sp>
    </p:spTree>
    <p:extLst>
      <p:ext uri="{BB962C8B-B14F-4D97-AF65-F5344CB8AC3E}">
        <p14:creationId xmlns:p14="http://schemas.microsoft.com/office/powerpoint/2010/main" val="6498845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3 Título"/>
          <p:cNvSpPr>
            <a:spLocks noGrp="1"/>
          </p:cNvSpPr>
          <p:nvPr>
            <p:ph type="title"/>
          </p:nvPr>
        </p:nvSpPr>
        <p:spPr>
          <a:xfrm>
            <a:off x="755576" y="1700808"/>
            <a:ext cx="8618538" cy="5078313"/>
          </a:xfrm>
        </p:spPr>
        <p:txBody>
          <a:bodyPr>
            <a:spAutoFit/>
          </a:bodyPr>
          <a:lstStyle/>
          <a:p>
            <a:pPr algn="l">
              <a:lnSpc>
                <a:spcPct val="200000"/>
              </a:lnSpc>
              <a:defRPr/>
            </a:pPr>
            <a:r>
              <a:rPr lang="es-ES" sz="1800" b="1" dirty="0" smtClean="0">
                <a:solidFill>
                  <a:srgbClr val="142234"/>
                </a:solidFill>
                <a:latin typeface="Garamond" pitchFamily="18" charset="0"/>
                <a:ea typeface="Arial Unicode MS" pitchFamily="34" charset="-128"/>
                <a:cs typeface="Arial Unicode MS" pitchFamily="34" charset="-128"/>
              </a:rPr>
              <a:t>1. </a:t>
            </a:r>
            <a:r>
              <a:rPr lang="es-ES" sz="1800" b="1" dirty="0" smtClean="0">
                <a:solidFill>
                  <a:srgbClr val="142234"/>
                </a:solidFill>
                <a:latin typeface="Garamond" pitchFamily="18" charset="0"/>
                <a:ea typeface="Avenir Heavy"/>
              </a:rPr>
              <a:t>EVALUAR EL ENTORNO DE MERCADO</a:t>
            </a:r>
            <a:r>
              <a:rPr lang="es-ES" sz="1800" b="1" dirty="0" smtClean="0">
                <a:solidFill>
                  <a:srgbClr val="142234"/>
                </a:solidFill>
                <a:latin typeface="Garamond" pitchFamily="18" charset="0"/>
                <a:ea typeface="Avenir Heavy"/>
              </a:rPr>
              <a:t>.</a:t>
            </a:r>
            <a:r>
              <a:rPr lang="es-ES" sz="1800" b="1" dirty="0" smtClean="0">
                <a:solidFill>
                  <a:srgbClr val="142234"/>
                </a:solidFill>
                <a:latin typeface="Garamond" pitchFamily="18" charset="0"/>
                <a:ea typeface="Arial Unicode MS" pitchFamily="34" charset="-128"/>
                <a:cs typeface="Arial Unicode MS" pitchFamily="34" charset="-128"/>
              </a:rPr>
              <a:t/>
            </a:r>
            <a:br>
              <a:rPr lang="es-ES" sz="1800" b="1" dirty="0" smtClean="0">
                <a:solidFill>
                  <a:srgbClr val="142234"/>
                </a:solidFill>
                <a:latin typeface="Garamond" pitchFamily="18" charset="0"/>
                <a:ea typeface="Arial Unicode MS" pitchFamily="34" charset="-128"/>
                <a:cs typeface="Arial Unicode MS" pitchFamily="34" charset="-128"/>
              </a:rPr>
            </a:br>
            <a:r>
              <a:rPr lang="es-ES" sz="1800" b="1" dirty="0" smtClean="0">
                <a:solidFill>
                  <a:srgbClr val="142234"/>
                </a:solidFill>
                <a:latin typeface="Garamond" pitchFamily="18" charset="0"/>
                <a:ea typeface="Arial Unicode MS" pitchFamily="34" charset="-128"/>
                <a:cs typeface="Arial Unicode MS" pitchFamily="34" charset="-128"/>
              </a:rPr>
              <a:t>2. </a:t>
            </a:r>
            <a:r>
              <a:rPr lang="es-ES" sz="1800" b="1" dirty="0" smtClean="0">
                <a:solidFill>
                  <a:srgbClr val="142234"/>
                </a:solidFill>
                <a:latin typeface="Garamond" pitchFamily="18" charset="0"/>
                <a:cs typeface="Mangal" pitchFamily="2"/>
              </a:rPr>
              <a:t>ESTABLECER ÁREAS DE CONFLUENCIA DE ELEMENTOS TÉCNICOS.</a:t>
            </a:r>
            <a:r>
              <a:rPr lang="es-ES" sz="1800" b="1" dirty="0" smtClean="0">
                <a:solidFill>
                  <a:srgbClr val="142234"/>
                </a:solidFill>
                <a:latin typeface="Garamond" pitchFamily="18" charset="0"/>
                <a:ea typeface="Arial Unicode MS" pitchFamily="34" charset="-128"/>
                <a:cs typeface="Arial Unicode MS" pitchFamily="34" charset="-128"/>
              </a:rPr>
              <a:t/>
            </a:r>
            <a:br>
              <a:rPr lang="es-ES" sz="1800" b="1" dirty="0" smtClean="0">
                <a:solidFill>
                  <a:srgbClr val="142234"/>
                </a:solidFill>
                <a:latin typeface="Garamond" pitchFamily="18" charset="0"/>
                <a:ea typeface="Arial Unicode MS" pitchFamily="34" charset="-128"/>
                <a:cs typeface="Arial Unicode MS" pitchFamily="34" charset="-128"/>
              </a:rPr>
            </a:br>
            <a:r>
              <a:rPr lang="es-ES" sz="1800" b="1" dirty="0" smtClean="0">
                <a:solidFill>
                  <a:srgbClr val="142234"/>
                </a:solidFill>
                <a:latin typeface="Garamond" pitchFamily="18" charset="0"/>
                <a:ea typeface="Arial Unicode MS" pitchFamily="34" charset="-128"/>
                <a:cs typeface="Arial Unicode MS" pitchFamily="34" charset="-128"/>
              </a:rPr>
              <a:t>3. </a:t>
            </a:r>
            <a:r>
              <a:rPr lang="es-ES" sz="1800" b="1" dirty="0" smtClean="0">
                <a:solidFill>
                  <a:srgbClr val="142234"/>
                </a:solidFill>
                <a:latin typeface="Garamond" pitchFamily="18" charset="0"/>
                <a:ea typeface="Avenir Heavy"/>
              </a:rPr>
              <a:t>PATRÓN DE ACTIVACIÓN.</a:t>
            </a:r>
            <a:r>
              <a:rPr lang="es-ES" sz="1800" b="1" dirty="0" smtClean="0">
                <a:solidFill>
                  <a:srgbClr val="142234"/>
                </a:solidFill>
                <a:latin typeface="Garamond" pitchFamily="18" charset="0"/>
                <a:ea typeface="Arial Unicode MS" pitchFamily="34" charset="-128"/>
                <a:cs typeface="Arial Unicode MS" pitchFamily="34" charset="-128"/>
              </a:rPr>
              <a:t/>
            </a:r>
            <a:br>
              <a:rPr lang="es-ES" sz="1800" b="1" dirty="0" smtClean="0">
                <a:solidFill>
                  <a:srgbClr val="142234"/>
                </a:solidFill>
                <a:latin typeface="Garamond" pitchFamily="18" charset="0"/>
                <a:ea typeface="Arial Unicode MS" pitchFamily="34" charset="-128"/>
                <a:cs typeface="Arial Unicode MS" pitchFamily="34" charset="-128"/>
              </a:rPr>
            </a:br>
            <a:r>
              <a:rPr lang="es-ES" sz="1800" b="1" dirty="0" smtClean="0">
                <a:solidFill>
                  <a:srgbClr val="142234"/>
                </a:solidFill>
                <a:latin typeface="Garamond" pitchFamily="18" charset="0"/>
                <a:ea typeface="Arial Unicode MS" pitchFamily="34" charset="-128"/>
                <a:cs typeface="Arial Unicode MS" pitchFamily="34" charset="-128"/>
              </a:rPr>
              <a:t>4. RESUMEN ENTRADA LATERAL</a:t>
            </a:r>
            <a:r>
              <a:rPr lang="es-ES" sz="1800" b="1" dirty="0" smtClean="0">
                <a:solidFill>
                  <a:srgbClr val="142234"/>
                </a:solidFill>
                <a:latin typeface="Garamond" pitchFamily="18" charset="0"/>
                <a:ea typeface="Avenir Heavy"/>
              </a:rPr>
              <a:t>.</a:t>
            </a:r>
            <a:r>
              <a:rPr lang="es-ES" sz="1800" b="1" dirty="0" smtClean="0">
                <a:solidFill>
                  <a:srgbClr val="142234"/>
                </a:solidFill>
                <a:latin typeface="Garamond" pitchFamily="18" charset="0"/>
                <a:ea typeface="Avenir Heavy"/>
              </a:rPr>
              <a:t/>
            </a:r>
            <a:br>
              <a:rPr lang="es-ES" sz="1800" b="1" dirty="0" smtClean="0">
                <a:solidFill>
                  <a:srgbClr val="142234"/>
                </a:solidFill>
                <a:latin typeface="Garamond" pitchFamily="18" charset="0"/>
                <a:ea typeface="Avenir Heavy"/>
              </a:rPr>
            </a:br>
            <a:r>
              <a:rPr lang="es-ES" sz="1800" b="1" dirty="0" smtClean="0">
                <a:solidFill>
                  <a:srgbClr val="142234"/>
                </a:solidFill>
                <a:latin typeface="Garamond" pitchFamily="18" charset="0"/>
                <a:ea typeface="Avenir Heavy"/>
              </a:rPr>
              <a:t>5. </a:t>
            </a:r>
            <a:r>
              <a:rPr lang="es-ES" sz="1800" b="1" dirty="0" smtClean="0">
                <a:solidFill>
                  <a:srgbClr val="142234"/>
                </a:solidFill>
                <a:latin typeface="Garamond" pitchFamily="18" charset="0"/>
                <a:ea typeface="Avenir Heavy"/>
              </a:rPr>
              <a:t>OBJETIVO DE BENEFICIOS</a:t>
            </a:r>
            <a:r>
              <a:rPr lang="es-ES" sz="1800" b="1" dirty="0" smtClean="0">
                <a:solidFill>
                  <a:srgbClr val="142234"/>
                </a:solidFill>
                <a:latin typeface="Garamond" pitchFamily="18" charset="0"/>
                <a:ea typeface="Avenir Heavy"/>
              </a:rPr>
              <a:t>.</a:t>
            </a:r>
            <a:r>
              <a:rPr lang="es-ES" sz="1800" b="1" dirty="0" smtClean="0">
                <a:solidFill>
                  <a:srgbClr val="142234"/>
                </a:solidFill>
                <a:latin typeface="Garamond" pitchFamily="18" charset="0"/>
                <a:ea typeface="Arial Unicode MS" pitchFamily="34" charset="-128"/>
                <a:cs typeface="Arial Unicode MS" pitchFamily="34" charset="-128"/>
              </a:rPr>
              <a:t/>
            </a:r>
            <a:br>
              <a:rPr lang="es-ES" sz="1800" b="1" dirty="0" smtClean="0">
                <a:solidFill>
                  <a:srgbClr val="142234"/>
                </a:solidFill>
                <a:latin typeface="Garamond" pitchFamily="18" charset="0"/>
                <a:ea typeface="Arial Unicode MS" pitchFamily="34" charset="-128"/>
                <a:cs typeface="Arial Unicode MS" pitchFamily="34" charset="-128"/>
              </a:rPr>
            </a:br>
            <a:r>
              <a:rPr lang="es-ES" sz="1800" b="1" dirty="0" smtClean="0">
                <a:solidFill>
                  <a:srgbClr val="142234"/>
                </a:solidFill>
                <a:latin typeface="Garamond" pitchFamily="18" charset="0"/>
                <a:ea typeface="Arial Unicode MS" pitchFamily="34" charset="-128"/>
                <a:cs typeface="Arial Unicode MS" pitchFamily="34" charset="-128"/>
              </a:rPr>
              <a:t>6</a:t>
            </a:r>
            <a:r>
              <a:rPr lang="es-ES" sz="1800" b="1" dirty="0" smtClean="0">
                <a:solidFill>
                  <a:srgbClr val="142234"/>
                </a:solidFill>
                <a:latin typeface="Garamond" pitchFamily="18" charset="0"/>
                <a:ea typeface="Arial Unicode MS" pitchFamily="34" charset="-128"/>
                <a:cs typeface="Arial Unicode MS" pitchFamily="34" charset="-128"/>
              </a:rPr>
              <a:t>. EJEMPLO </a:t>
            </a:r>
            <a:r>
              <a:rPr lang="es-ES" sz="1800" b="1" dirty="0">
                <a:solidFill>
                  <a:srgbClr val="142234"/>
                </a:solidFill>
                <a:latin typeface="Garamond" pitchFamily="18" charset="0"/>
                <a:ea typeface="Arial Unicode MS" pitchFamily="34" charset="-128"/>
                <a:cs typeface="Arial Unicode MS" pitchFamily="34" charset="-128"/>
              </a:rPr>
              <a:t>ENTRADA LATERAL</a:t>
            </a:r>
            <a:r>
              <a:rPr lang="es-ES" sz="1800" b="1" dirty="0">
                <a:solidFill>
                  <a:srgbClr val="142234"/>
                </a:solidFill>
                <a:latin typeface="Garamond" pitchFamily="18" charset="0"/>
                <a:ea typeface="Avenir Heavy"/>
              </a:rPr>
              <a:t>.</a:t>
            </a:r>
            <a:r>
              <a:rPr lang="es-ES" sz="1800" b="1" dirty="0" smtClean="0">
                <a:solidFill>
                  <a:srgbClr val="142234"/>
                </a:solidFill>
                <a:latin typeface="Garamond" pitchFamily="18" charset="0"/>
                <a:ea typeface="Arial Unicode MS" pitchFamily="34" charset="-128"/>
                <a:cs typeface="Arial Unicode MS" pitchFamily="34" charset="-128"/>
              </a:rPr>
              <a:t/>
            </a:r>
            <a:br>
              <a:rPr lang="es-ES" sz="1800" b="1" dirty="0" smtClean="0">
                <a:solidFill>
                  <a:srgbClr val="142234"/>
                </a:solidFill>
                <a:latin typeface="Garamond" pitchFamily="18" charset="0"/>
                <a:ea typeface="Arial Unicode MS" pitchFamily="34" charset="-128"/>
                <a:cs typeface="Arial Unicode MS" pitchFamily="34" charset="-128"/>
              </a:rPr>
            </a:br>
            <a:r>
              <a:rPr lang="es-ES" sz="1800" b="1" dirty="0" smtClean="0">
                <a:solidFill>
                  <a:srgbClr val="142234"/>
                </a:solidFill>
                <a:latin typeface="Garamond" pitchFamily="18" charset="0"/>
                <a:ea typeface="Arial Unicode MS" pitchFamily="34" charset="-128"/>
                <a:cs typeface="Arial Unicode MS" pitchFamily="34" charset="-128"/>
              </a:rPr>
              <a:t/>
            </a:r>
            <a:br>
              <a:rPr lang="es-ES" sz="1800" b="1" dirty="0" smtClean="0">
                <a:solidFill>
                  <a:srgbClr val="142234"/>
                </a:solidFill>
                <a:latin typeface="Garamond" pitchFamily="18" charset="0"/>
                <a:ea typeface="Arial Unicode MS" pitchFamily="34" charset="-128"/>
                <a:cs typeface="Arial Unicode MS" pitchFamily="34" charset="-128"/>
              </a:rPr>
            </a:br>
            <a:r>
              <a:rPr lang="es-ES" sz="1800" b="1" dirty="0" smtClean="0">
                <a:solidFill>
                  <a:srgbClr val="142234"/>
                </a:solidFill>
                <a:latin typeface="Arial" pitchFamily="34" charset="0"/>
                <a:ea typeface="Arial Unicode MS" pitchFamily="34" charset="-128"/>
                <a:cs typeface="Arial Unicode MS" pitchFamily="34" charset="-128"/>
              </a:rPr>
              <a:t/>
            </a:r>
            <a:br>
              <a:rPr lang="es-ES" sz="1800" b="1" dirty="0" smtClean="0">
                <a:solidFill>
                  <a:srgbClr val="142234"/>
                </a:solidFill>
                <a:latin typeface="Arial" pitchFamily="34" charset="0"/>
                <a:ea typeface="Arial Unicode MS" pitchFamily="34" charset="-128"/>
                <a:cs typeface="Arial Unicode MS" pitchFamily="34" charset="-128"/>
              </a:rPr>
            </a:br>
            <a:endParaRPr lang="es-ES" sz="1800" b="1" dirty="0" smtClean="0">
              <a:solidFill>
                <a:srgbClr val="142234"/>
              </a:solidFill>
              <a:latin typeface="Arial" pitchFamily="34" charset="0"/>
              <a:ea typeface="Arial Unicode MS" pitchFamily="34" charset="-128"/>
              <a:cs typeface="Arial Unicode MS" pitchFamily="34" charset="-128"/>
            </a:endParaRPr>
          </a:p>
        </p:txBody>
      </p:sp>
      <p:sp>
        <p:nvSpPr>
          <p:cNvPr id="3" name="12 Título"/>
          <p:cNvSpPr txBox="1">
            <a:spLocks/>
          </p:cNvSpPr>
          <p:nvPr/>
        </p:nvSpPr>
        <p:spPr bwMode="auto">
          <a:xfrm>
            <a:off x="3851920" y="188640"/>
            <a:ext cx="4416425" cy="1143000"/>
          </a:xfrm>
          <a:prstGeom prst="rect">
            <a:avLst/>
          </a:prstGeom>
          <a:noFill/>
          <a:ln w="9525">
            <a:noFill/>
            <a:miter lim="800000"/>
            <a:headEnd/>
            <a:tailEnd/>
          </a:ln>
        </p:spPr>
        <p:txBody>
          <a:bodyPr anchor="ctr">
            <a:normAutofit/>
          </a:bodyPr>
          <a:lstStyle/>
          <a:p>
            <a:pPr algn="r">
              <a:defRPr/>
            </a:pPr>
            <a:r>
              <a:rPr lang="es-ES" sz="2400" b="1" dirty="0">
                <a:solidFill>
                  <a:srgbClr val="142234"/>
                </a:solidFill>
                <a:latin typeface="Garamond" pitchFamily="18" charset="0"/>
                <a:ea typeface="Avenir Heavy"/>
                <a:cs typeface="Avenir Heavy"/>
              </a:rPr>
              <a:t>Í</a:t>
            </a:r>
            <a:r>
              <a:rPr lang="es-ES" sz="2400" b="1" dirty="0" smtClean="0">
                <a:solidFill>
                  <a:srgbClr val="142234"/>
                </a:solidFill>
                <a:latin typeface="Garamond" pitchFamily="18" charset="0"/>
                <a:ea typeface="Avenir Heavy"/>
                <a:cs typeface="Avenir Heavy"/>
              </a:rPr>
              <a:t>NDICE</a:t>
            </a:r>
            <a:endParaRPr lang="es-ES" sz="2400" b="1" dirty="0">
              <a:solidFill>
                <a:srgbClr val="142234"/>
              </a:solidFill>
              <a:latin typeface="Garamond" pitchFamily="18" charset="0"/>
              <a:ea typeface="Avenir Heavy"/>
              <a:cs typeface="Avenir Heavy"/>
            </a:endParaRPr>
          </a:p>
        </p:txBody>
      </p:sp>
    </p:spTree>
    <p:extLst>
      <p:ext uri="{BB962C8B-B14F-4D97-AF65-F5344CB8AC3E}">
        <p14:creationId xmlns:p14="http://schemas.microsoft.com/office/powerpoint/2010/main" val="264651549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3 Título"/>
          <p:cNvSpPr>
            <a:spLocks noGrp="1"/>
          </p:cNvSpPr>
          <p:nvPr>
            <p:ph type="title"/>
          </p:nvPr>
        </p:nvSpPr>
        <p:spPr>
          <a:xfrm>
            <a:off x="395536" y="2492896"/>
            <a:ext cx="8618538" cy="5848845"/>
          </a:xfrm>
        </p:spPr>
        <p:txBody>
          <a:bodyPr>
            <a:spAutoFit/>
          </a:bodyPr>
          <a:lstStyle/>
          <a:p>
            <a:pPr eaLnBrk="1" hangingPunct="1">
              <a:lnSpc>
                <a:spcPct val="200000"/>
              </a:lnSpc>
              <a:defRPr/>
            </a:pPr>
            <a:r>
              <a:rPr lang="es-ES" sz="3200" b="1" dirty="0" smtClean="0">
                <a:solidFill>
                  <a:srgbClr val="142234"/>
                </a:solidFill>
                <a:latin typeface="Garamond" pitchFamily="18" charset="0"/>
                <a:ea typeface="Arial Unicode MS" pitchFamily="34" charset="-128"/>
                <a:cs typeface="Arial Unicode MS" pitchFamily="34" charset="-128"/>
              </a:rPr>
              <a:t>1. </a:t>
            </a:r>
            <a:r>
              <a:rPr lang="es-ES" sz="3200" b="1" dirty="0" smtClean="0">
                <a:solidFill>
                  <a:srgbClr val="142234"/>
                </a:solidFill>
                <a:latin typeface="Garamond" pitchFamily="18" charset="0"/>
                <a:ea typeface="Avenir Heavy"/>
              </a:rPr>
              <a:t>EVALUAR EL ENTORNO DE MERCADO.</a:t>
            </a:r>
            <a:r>
              <a:rPr lang="es-ES" sz="3200" b="1" dirty="0">
                <a:solidFill>
                  <a:srgbClr val="142234"/>
                </a:solidFill>
                <a:latin typeface="Garamond" pitchFamily="18" charset="0"/>
                <a:ea typeface="Avenir Heavy"/>
              </a:rPr>
              <a:t/>
            </a:r>
            <a:br>
              <a:rPr lang="es-ES" sz="3200" b="1" dirty="0">
                <a:solidFill>
                  <a:srgbClr val="142234"/>
                </a:solidFill>
                <a:latin typeface="Garamond" pitchFamily="18" charset="0"/>
                <a:ea typeface="Avenir Heavy"/>
              </a:rPr>
            </a:br>
            <a:r>
              <a:rPr lang="es-ES" sz="3200" b="1" dirty="0" smtClean="0">
                <a:solidFill>
                  <a:srgbClr val="142234"/>
                </a:solidFill>
                <a:latin typeface="Garamond" pitchFamily="18" charset="0"/>
                <a:ea typeface="Arial Unicode MS" pitchFamily="34" charset="-128"/>
                <a:cs typeface="Arial Unicode MS" pitchFamily="34" charset="-128"/>
              </a:rPr>
              <a:t/>
            </a:r>
            <a:br>
              <a:rPr lang="es-ES" sz="3200" b="1" dirty="0" smtClean="0">
                <a:solidFill>
                  <a:srgbClr val="142234"/>
                </a:solidFill>
                <a:latin typeface="Garamond" pitchFamily="18" charset="0"/>
                <a:ea typeface="Arial Unicode MS" pitchFamily="34" charset="-128"/>
                <a:cs typeface="Arial Unicode MS" pitchFamily="34" charset="-128"/>
              </a:rPr>
            </a:br>
            <a:r>
              <a:rPr lang="es-ES" sz="3200" b="1" dirty="0" smtClean="0">
                <a:solidFill>
                  <a:srgbClr val="142234"/>
                </a:solidFill>
                <a:latin typeface="Garamond" pitchFamily="18" charset="0"/>
                <a:ea typeface="Arial Unicode MS" pitchFamily="34" charset="-128"/>
                <a:cs typeface="Arial Unicode MS" pitchFamily="34" charset="-128"/>
              </a:rPr>
              <a:t/>
            </a:r>
            <a:br>
              <a:rPr lang="es-ES" sz="3200" b="1" dirty="0" smtClean="0">
                <a:solidFill>
                  <a:srgbClr val="142234"/>
                </a:solidFill>
                <a:latin typeface="Garamond" pitchFamily="18" charset="0"/>
                <a:ea typeface="Arial Unicode MS" pitchFamily="34" charset="-128"/>
                <a:cs typeface="Arial Unicode MS" pitchFamily="34" charset="-128"/>
              </a:rPr>
            </a:br>
            <a:r>
              <a:rPr lang="es-ES" sz="3200" b="1" dirty="0" smtClean="0">
                <a:solidFill>
                  <a:srgbClr val="142234"/>
                </a:solidFill>
                <a:latin typeface="Garamond" pitchFamily="18" charset="0"/>
                <a:ea typeface="Arial Unicode MS" pitchFamily="34" charset="-128"/>
                <a:cs typeface="Arial Unicode MS" pitchFamily="34" charset="-128"/>
              </a:rPr>
              <a:t/>
            </a:r>
            <a:br>
              <a:rPr lang="es-ES" sz="3200" b="1" dirty="0" smtClean="0">
                <a:solidFill>
                  <a:srgbClr val="142234"/>
                </a:solidFill>
                <a:latin typeface="Garamond" pitchFamily="18" charset="0"/>
                <a:ea typeface="Arial Unicode MS" pitchFamily="34" charset="-128"/>
                <a:cs typeface="Arial Unicode MS" pitchFamily="34" charset="-128"/>
              </a:rPr>
            </a:br>
            <a:r>
              <a:rPr lang="es-ES" sz="3200" b="1" dirty="0" smtClean="0">
                <a:solidFill>
                  <a:srgbClr val="142234"/>
                </a:solidFill>
                <a:latin typeface="Arial" pitchFamily="34" charset="0"/>
                <a:ea typeface="Arial Unicode MS" pitchFamily="34" charset="-128"/>
                <a:cs typeface="Arial Unicode MS" pitchFamily="34" charset="-128"/>
              </a:rPr>
              <a:t/>
            </a:r>
            <a:br>
              <a:rPr lang="es-ES" sz="3200" b="1" dirty="0" smtClean="0">
                <a:solidFill>
                  <a:srgbClr val="142234"/>
                </a:solidFill>
                <a:latin typeface="Arial" pitchFamily="34" charset="0"/>
                <a:ea typeface="Arial Unicode MS" pitchFamily="34" charset="-128"/>
                <a:cs typeface="Arial Unicode MS" pitchFamily="34" charset="-128"/>
              </a:rPr>
            </a:br>
            <a:endParaRPr lang="es-ES" sz="3200" b="1" dirty="0" smtClean="0">
              <a:solidFill>
                <a:srgbClr val="142234"/>
              </a:solidFill>
              <a:latin typeface="Arial"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val="288751421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2 Marcador de texto"/>
          <p:cNvSpPr txBox="1">
            <a:spLocks/>
          </p:cNvSpPr>
          <p:nvPr/>
        </p:nvSpPr>
        <p:spPr bwMode="auto">
          <a:xfrm>
            <a:off x="5292081" y="1628798"/>
            <a:ext cx="3528391" cy="3816426"/>
          </a:xfrm>
          <a:prstGeom prst="rect">
            <a:avLst/>
          </a:prstGeom>
          <a:noFill/>
          <a:ln w="9525">
            <a:noFill/>
            <a:miter lim="800000"/>
            <a:headEnd/>
            <a:tailEnd/>
          </a:ln>
        </p:spPr>
        <p:txBody>
          <a:bodyPr lIns="0" tIns="0" rIns="0" bIns="0"/>
          <a:lstStyle/>
          <a:p>
            <a:pPr marL="390525" indent="-293688" eaLnBrk="0" hangingPunct="0">
              <a:spcAft>
                <a:spcPts val="1288"/>
              </a:spcAft>
              <a:buSzPct val="45000"/>
              <a:defRPr/>
            </a:pPr>
            <a:endParaRPr lang="es-ES" b="1" dirty="0">
              <a:solidFill>
                <a:srgbClr val="000000"/>
              </a:solidFill>
              <a:latin typeface="Garamond" pitchFamily="18" charset="0"/>
              <a:ea typeface="Lucida Sans Unicode" pitchFamily="34" charset="0"/>
              <a:cs typeface="Mangal" pitchFamily="2"/>
            </a:endParaRPr>
          </a:p>
          <a:p>
            <a:pPr marL="390525" indent="-293688" algn="just" eaLnBrk="0" hangingPunct="0">
              <a:spcAft>
                <a:spcPts val="1288"/>
              </a:spcAft>
              <a:buSzPct val="45000"/>
              <a:defRPr/>
            </a:pPr>
            <a:r>
              <a:rPr lang="es-ES" b="1" dirty="0">
                <a:solidFill>
                  <a:srgbClr val="000000"/>
                </a:solidFill>
                <a:latin typeface="Garamond" pitchFamily="18" charset="0"/>
                <a:ea typeface="Lucida Sans Unicode" pitchFamily="34" charset="0"/>
                <a:cs typeface="Mangal" pitchFamily="2"/>
              </a:rPr>
              <a:t>	</a:t>
            </a:r>
            <a:r>
              <a:rPr lang="es-ES" dirty="0">
                <a:solidFill>
                  <a:schemeClr val="tx2">
                    <a:lumMod val="50000"/>
                  </a:schemeClr>
                </a:solidFill>
                <a:latin typeface="Garamond" pitchFamily="18" charset="0"/>
              </a:rPr>
              <a:t>Evaluamos en qué situación de  mercado nos encontramos en nuestro gráfico de referencia superior (4 horas).</a:t>
            </a:r>
          </a:p>
          <a:p>
            <a:pPr marL="390525" indent="-293688" algn="just" eaLnBrk="0" hangingPunct="0">
              <a:spcAft>
                <a:spcPts val="1288"/>
              </a:spcAft>
              <a:buSzPct val="45000"/>
              <a:defRPr/>
            </a:pPr>
            <a:endParaRPr lang="es-ES" dirty="0">
              <a:solidFill>
                <a:schemeClr val="tx2">
                  <a:lumMod val="50000"/>
                </a:schemeClr>
              </a:solidFill>
              <a:latin typeface="Garamond" pitchFamily="18" charset="0"/>
            </a:endParaRPr>
          </a:p>
          <a:p>
            <a:pPr marL="390525" indent="-293688" algn="just" eaLnBrk="0" hangingPunct="0">
              <a:spcAft>
                <a:spcPts val="1288"/>
              </a:spcAft>
              <a:buSzPct val="45000"/>
              <a:defRPr/>
            </a:pPr>
            <a:r>
              <a:rPr lang="es-ES" dirty="0" smtClean="0">
                <a:solidFill>
                  <a:schemeClr val="tx2">
                    <a:lumMod val="50000"/>
                  </a:schemeClr>
                </a:solidFill>
                <a:latin typeface="Garamond" pitchFamily="18" charset="0"/>
              </a:rPr>
              <a:t>      Si </a:t>
            </a:r>
            <a:r>
              <a:rPr lang="es-ES" dirty="0">
                <a:solidFill>
                  <a:schemeClr val="tx2">
                    <a:lumMod val="50000"/>
                  </a:schemeClr>
                </a:solidFill>
                <a:latin typeface="Garamond" pitchFamily="18" charset="0"/>
              </a:rPr>
              <a:t>el precio se mueve de forma lateral entre dos valores, con una tendencia muy débil (entre 0º- 10º) describiendo un canal, aplicaremos estrategias de mercado lateral.</a:t>
            </a:r>
            <a:endParaRPr lang="es-ES" dirty="0">
              <a:solidFill>
                <a:schemeClr val="tx2">
                  <a:lumMod val="50000"/>
                </a:schemeClr>
              </a:solidFill>
              <a:latin typeface="Garamond" pitchFamily="18" charset="0"/>
            </a:endParaRPr>
          </a:p>
        </p:txBody>
      </p:sp>
      <p:sp>
        <p:nvSpPr>
          <p:cNvPr id="17418" name="12 Título"/>
          <p:cNvSpPr>
            <a:spLocks noGrp="1"/>
          </p:cNvSpPr>
          <p:nvPr>
            <p:ph type="title"/>
          </p:nvPr>
        </p:nvSpPr>
        <p:spPr>
          <a:xfrm>
            <a:off x="3563888" y="260648"/>
            <a:ext cx="7416824" cy="1143000"/>
          </a:xfrm>
        </p:spPr>
        <p:txBody>
          <a:bodyPr>
            <a:noAutofit/>
          </a:bodyPr>
          <a:lstStyle/>
          <a:p>
            <a:pPr algn="just" eaLnBrk="1" hangingPunct="1">
              <a:defRPr/>
            </a:pPr>
            <a:r>
              <a:rPr lang="es-ES" sz="2000" b="1" dirty="0" smtClean="0">
                <a:solidFill>
                  <a:schemeClr val="tx2">
                    <a:lumMod val="50000"/>
                  </a:schemeClr>
                </a:solidFill>
                <a:latin typeface="Garamond" pitchFamily="18" charset="0"/>
                <a:ea typeface="Avenir Heavy"/>
              </a:rPr>
              <a:t>1. EVALUAR EL ENTORNO</a:t>
            </a:r>
            <a:r>
              <a:rPr lang="es-ES" sz="2000" b="1" dirty="0">
                <a:solidFill>
                  <a:schemeClr val="tx2">
                    <a:lumMod val="50000"/>
                  </a:schemeClr>
                </a:solidFill>
                <a:latin typeface="Garamond" pitchFamily="18" charset="0"/>
                <a:ea typeface="Avenir Heavy"/>
              </a:rPr>
              <a:t> </a:t>
            </a:r>
            <a:r>
              <a:rPr lang="es-ES" sz="2000" b="1" dirty="0" smtClean="0">
                <a:solidFill>
                  <a:schemeClr val="tx2">
                    <a:lumMod val="50000"/>
                  </a:schemeClr>
                </a:solidFill>
                <a:latin typeface="Garamond" pitchFamily="18" charset="0"/>
                <a:ea typeface="Avenir Heavy"/>
              </a:rPr>
              <a:t>DE MERCADO.</a:t>
            </a:r>
          </a:p>
        </p:txBody>
      </p:sp>
      <p:pic>
        <p:nvPicPr>
          <p:cNvPr id="2" name="1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1796083"/>
            <a:ext cx="5364808" cy="3898135"/>
          </a:xfrm>
          <a:prstGeom prst="rect">
            <a:avLst/>
          </a:prstGeom>
        </p:spPr>
      </p:pic>
      <p:sp>
        <p:nvSpPr>
          <p:cNvPr id="3" name="2 CuadroTexto"/>
          <p:cNvSpPr txBox="1"/>
          <p:nvPr/>
        </p:nvSpPr>
        <p:spPr>
          <a:xfrm>
            <a:off x="755576" y="1940099"/>
            <a:ext cx="1944216" cy="369332"/>
          </a:xfrm>
          <a:prstGeom prst="rect">
            <a:avLst/>
          </a:prstGeom>
          <a:noFill/>
        </p:spPr>
        <p:txBody>
          <a:bodyPr wrap="square" rtlCol="0">
            <a:spAutoFit/>
          </a:bodyPr>
          <a:lstStyle/>
          <a:p>
            <a:r>
              <a:rPr lang="es-ES" b="1" dirty="0" smtClean="0">
                <a:solidFill>
                  <a:srgbClr val="142234"/>
                </a:solidFill>
                <a:latin typeface="Garamond" panose="02020404030301010803" pitchFamily="18" charset="0"/>
              </a:rPr>
              <a:t>4 HORAS</a:t>
            </a:r>
            <a:endParaRPr lang="es-ES" b="1" dirty="0">
              <a:solidFill>
                <a:srgbClr val="142234"/>
              </a:solidFill>
              <a:latin typeface="Garamond" panose="02020404030301010803" pitchFamily="18" charset="0"/>
            </a:endParaRPr>
          </a:p>
        </p:txBody>
      </p:sp>
    </p:spTree>
    <p:extLst>
      <p:ext uri="{BB962C8B-B14F-4D97-AF65-F5344CB8AC3E}">
        <p14:creationId xmlns:p14="http://schemas.microsoft.com/office/powerpoint/2010/main" val="1576326484"/>
      </p:ext>
    </p:extLst>
  </p:cSld>
  <p:clrMapOvr>
    <a:masterClrMapping/>
  </p:clrMapOvr>
  <p:transition advClick="0" advTm="3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Título"/>
          <p:cNvSpPr txBox="1">
            <a:spLocks/>
          </p:cNvSpPr>
          <p:nvPr/>
        </p:nvSpPr>
        <p:spPr>
          <a:xfrm>
            <a:off x="323528" y="2708920"/>
            <a:ext cx="864096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s-ES" sz="3200" b="1" dirty="0" smtClean="0">
                <a:solidFill>
                  <a:schemeClr val="tx2">
                    <a:lumMod val="50000"/>
                  </a:schemeClr>
                </a:solidFill>
                <a:latin typeface="Garamond" pitchFamily="18" charset="0"/>
                <a:cs typeface="Mangal" pitchFamily="2"/>
              </a:rPr>
              <a:t>2. ESTABLECER ÁREAS DE CONFLUENCIA DE ELEMENTOS TÉCNICOS.</a:t>
            </a:r>
            <a:endParaRPr lang="es-ES" sz="3200" b="1" dirty="0" smtClean="0">
              <a:solidFill>
                <a:schemeClr val="tx2">
                  <a:lumMod val="50000"/>
                </a:schemeClr>
              </a:solidFill>
              <a:ea typeface="Avenir Heavy"/>
            </a:endParaRPr>
          </a:p>
        </p:txBody>
      </p:sp>
    </p:spTree>
    <p:extLst>
      <p:ext uri="{BB962C8B-B14F-4D97-AF65-F5344CB8AC3E}">
        <p14:creationId xmlns:p14="http://schemas.microsoft.com/office/powerpoint/2010/main" val="74188098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484784"/>
            <a:ext cx="5852739" cy="4709868"/>
          </a:xfrm>
          <a:prstGeom prst="rect">
            <a:avLst/>
          </a:prstGeom>
        </p:spPr>
      </p:pic>
      <p:sp>
        <p:nvSpPr>
          <p:cNvPr id="26626" name="1 Rectángulo"/>
          <p:cNvSpPr>
            <a:spLocks noChangeArrowheads="1"/>
          </p:cNvSpPr>
          <p:nvPr/>
        </p:nvSpPr>
        <p:spPr bwMode="auto">
          <a:xfrm>
            <a:off x="5865812" y="1997347"/>
            <a:ext cx="3024336" cy="3684742"/>
          </a:xfrm>
          <a:prstGeom prst="rect">
            <a:avLst/>
          </a:prstGeom>
          <a:noFill/>
          <a:ln w="9525">
            <a:noFill/>
            <a:miter lim="800000"/>
            <a:headEnd/>
            <a:tailEnd/>
          </a:ln>
        </p:spPr>
        <p:txBody>
          <a:bodyPr wrap="square" lIns="82945" tIns="41473" rIns="82945" bIns="41473">
            <a:spAutoFit/>
          </a:bodyPr>
          <a:lstStyle/>
          <a:p>
            <a:pPr algn="just" hangingPunct="0">
              <a:defRPr/>
            </a:pPr>
            <a:r>
              <a:rPr lang="es-ES_tradnl" dirty="0" smtClean="0">
                <a:solidFill>
                  <a:schemeClr val="tx2">
                    <a:lumMod val="50000"/>
                  </a:schemeClr>
                </a:solidFill>
                <a:latin typeface="Garamond" pitchFamily="18" charset="0"/>
                <a:cs typeface="Mangal" pitchFamily="2"/>
              </a:rPr>
              <a:t>En el gráfico de análisis 30 minutos, esperaremos una zona de confluencia de dos elementos técnicos.</a:t>
            </a:r>
          </a:p>
          <a:p>
            <a:pPr algn="just" hangingPunct="0">
              <a:defRPr/>
            </a:pPr>
            <a:endParaRPr lang="es-ES_tradnl" dirty="0">
              <a:solidFill>
                <a:schemeClr val="tx2">
                  <a:lumMod val="50000"/>
                </a:schemeClr>
              </a:solidFill>
              <a:latin typeface="Garamond" pitchFamily="18" charset="0"/>
              <a:cs typeface="Mangal" pitchFamily="2"/>
            </a:endParaRPr>
          </a:p>
          <a:p>
            <a:pPr algn="just" hangingPunct="0">
              <a:defRPr/>
            </a:pPr>
            <a:r>
              <a:rPr lang="es-ES_tradnl" dirty="0" smtClean="0">
                <a:solidFill>
                  <a:schemeClr val="tx2">
                    <a:lumMod val="50000"/>
                  </a:schemeClr>
                </a:solidFill>
                <a:latin typeface="Garamond" pitchFamily="18" charset="0"/>
                <a:cs typeface="Mangal" pitchFamily="2"/>
              </a:rPr>
              <a:t>Estas zonas </a:t>
            </a:r>
            <a:r>
              <a:rPr lang="es-ES" dirty="0" smtClean="0">
                <a:solidFill>
                  <a:schemeClr val="tx2">
                    <a:lumMod val="50000"/>
                  </a:schemeClr>
                </a:solidFill>
                <a:latin typeface="Garamond" pitchFamily="18" charset="0"/>
                <a:cs typeface="Mangal" pitchFamily="2"/>
              </a:rPr>
              <a:t>s</a:t>
            </a:r>
            <a:r>
              <a:rPr lang="es-ES" dirty="0" smtClean="0">
                <a:solidFill>
                  <a:schemeClr val="tx2">
                    <a:lumMod val="50000"/>
                  </a:schemeClr>
                </a:solidFill>
                <a:latin typeface="Garamond" pitchFamily="18" charset="0"/>
                <a:cs typeface="Mangal" pitchFamily="2"/>
              </a:rPr>
              <a:t>erán </a:t>
            </a:r>
            <a:r>
              <a:rPr lang="es-ES" dirty="0">
                <a:solidFill>
                  <a:schemeClr val="tx2">
                    <a:lumMod val="50000"/>
                  </a:schemeClr>
                </a:solidFill>
                <a:latin typeface="Garamond" pitchFamily="18" charset="0"/>
                <a:cs typeface="Mangal" pitchFamily="2"/>
              </a:rPr>
              <a:t>zonas de inestabilidad en el precio, de posible giro o continuación, donde tendremos que esperar un patrón de activación en el gráfico de disparo que active nuestra entrada al mercado. </a:t>
            </a:r>
          </a:p>
          <a:p>
            <a:pPr algn="just" hangingPunct="0">
              <a:defRPr/>
            </a:pPr>
            <a:endParaRPr lang="es-ES_tradnl" dirty="0">
              <a:solidFill>
                <a:schemeClr val="tx2">
                  <a:lumMod val="50000"/>
                </a:schemeClr>
              </a:solidFill>
              <a:latin typeface="Garamond" pitchFamily="18" charset="0"/>
              <a:cs typeface="Mangal" pitchFamily="2"/>
            </a:endParaRPr>
          </a:p>
        </p:txBody>
      </p:sp>
      <p:sp>
        <p:nvSpPr>
          <p:cNvPr id="26627" name="4 Título"/>
          <p:cNvSpPr>
            <a:spLocks noGrp="1"/>
          </p:cNvSpPr>
          <p:nvPr>
            <p:ph type="title"/>
          </p:nvPr>
        </p:nvSpPr>
        <p:spPr>
          <a:xfrm>
            <a:off x="3491880" y="332656"/>
            <a:ext cx="5760640" cy="1143000"/>
          </a:xfrm>
        </p:spPr>
        <p:txBody>
          <a:bodyPr>
            <a:noAutofit/>
          </a:bodyPr>
          <a:lstStyle/>
          <a:p>
            <a:pPr algn="l" eaLnBrk="1" hangingPunct="1">
              <a:defRPr/>
            </a:pPr>
            <a:r>
              <a:rPr lang="es-ES" sz="2000" b="1" dirty="0">
                <a:solidFill>
                  <a:schemeClr val="tx2">
                    <a:lumMod val="50000"/>
                  </a:schemeClr>
                </a:solidFill>
                <a:latin typeface="Garamond" pitchFamily="18" charset="0"/>
                <a:cs typeface="Mangal" pitchFamily="2"/>
              </a:rPr>
              <a:t>2</a:t>
            </a:r>
            <a:r>
              <a:rPr lang="es-ES" sz="2000" b="1" dirty="0" smtClean="0">
                <a:solidFill>
                  <a:schemeClr val="tx2">
                    <a:lumMod val="50000"/>
                  </a:schemeClr>
                </a:solidFill>
                <a:latin typeface="Garamond" pitchFamily="18" charset="0"/>
                <a:cs typeface="Mangal" pitchFamily="2"/>
              </a:rPr>
              <a:t>. </a:t>
            </a:r>
            <a:r>
              <a:rPr lang="es-ES" sz="2000" b="1" dirty="0" smtClean="0">
                <a:solidFill>
                  <a:schemeClr val="tx2">
                    <a:lumMod val="50000"/>
                  </a:schemeClr>
                </a:solidFill>
                <a:latin typeface="Garamond" pitchFamily="18" charset="0"/>
                <a:cs typeface="Mangal" pitchFamily="2"/>
              </a:rPr>
              <a:t>ESTABLECER ÁREAS DE CONFLUENCIA DE ELEMENTOS TÉCNICOS.</a:t>
            </a:r>
            <a:endParaRPr lang="es-ES" sz="2000" b="1" dirty="0" smtClean="0">
              <a:solidFill>
                <a:schemeClr val="tx2">
                  <a:lumMod val="50000"/>
                </a:schemeClr>
              </a:solidFill>
              <a:ea typeface="Avenir Heavy"/>
            </a:endParaRPr>
          </a:p>
        </p:txBody>
      </p:sp>
      <p:sp>
        <p:nvSpPr>
          <p:cNvPr id="7" name="6 CuadroTexto"/>
          <p:cNvSpPr txBox="1"/>
          <p:nvPr/>
        </p:nvSpPr>
        <p:spPr>
          <a:xfrm rot="21225165">
            <a:off x="4368802" y="1544889"/>
            <a:ext cx="2448272" cy="369332"/>
          </a:xfrm>
          <a:prstGeom prst="rect">
            <a:avLst/>
          </a:prstGeom>
          <a:noFill/>
        </p:spPr>
        <p:txBody>
          <a:bodyPr wrap="square" rtlCol="0">
            <a:spAutoFit/>
          </a:bodyPr>
          <a:lstStyle/>
          <a:p>
            <a:r>
              <a:rPr lang="es-ES" b="1" dirty="0" smtClean="0">
                <a:solidFill>
                  <a:srgbClr val="FFC000"/>
                </a:solidFill>
                <a:latin typeface="Garamond" panose="02020404030301010803" pitchFamily="18" charset="0"/>
              </a:rPr>
              <a:t>CANAL</a:t>
            </a:r>
            <a:endParaRPr lang="es-ES" b="1" dirty="0">
              <a:solidFill>
                <a:srgbClr val="FFC000"/>
              </a:solidFill>
              <a:latin typeface="Garamond" panose="02020404030301010803" pitchFamily="18" charset="0"/>
            </a:endParaRPr>
          </a:p>
        </p:txBody>
      </p:sp>
      <p:sp>
        <p:nvSpPr>
          <p:cNvPr id="12" name="11 CuadroTexto"/>
          <p:cNvSpPr txBox="1"/>
          <p:nvPr/>
        </p:nvSpPr>
        <p:spPr>
          <a:xfrm>
            <a:off x="3117140" y="4697986"/>
            <a:ext cx="2808312" cy="369332"/>
          </a:xfrm>
          <a:prstGeom prst="rect">
            <a:avLst/>
          </a:prstGeom>
          <a:noFill/>
        </p:spPr>
        <p:txBody>
          <a:bodyPr wrap="square" rtlCol="0">
            <a:spAutoFit/>
          </a:bodyPr>
          <a:lstStyle/>
          <a:p>
            <a:r>
              <a:rPr lang="es-ES" b="1" dirty="0" smtClean="0">
                <a:solidFill>
                  <a:srgbClr val="FF0000"/>
                </a:solidFill>
                <a:latin typeface="Garamond" panose="02020404030301010803" pitchFamily="18" charset="0"/>
              </a:rPr>
              <a:t>LÍNEA DE SOPORTE</a:t>
            </a:r>
            <a:endParaRPr lang="es-ES" b="1" dirty="0">
              <a:solidFill>
                <a:srgbClr val="FF0000"/>
              </a:solidFill>
              <a:latin typeface="Garamond" panose="02020404030301010803" pitchFamily="18" charset="0"/>
            </a:endParaRPr>
          </a:p>
        </p:txBody>
      </p:sp>
      <p:sp>
        <p:nvSpPr>
          <p:cNvPr id="10" name="9 Elipse"/>
          <p:cNvSpPr/>
          <p:nvPr/>
        </p:nvSpPr>
        <p:spPr>
          <a:xfrm>
            <a:off x="3491880" y="4005064"/>
            <a:ext cx="648072" cy="720080"/>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3" name="12 Conector recto de flecha"/>
          <p:cNvCxnSpPr/>
          <p:nvPr/>
        </p:nvCxnSpPr>
        <p:spPr>
          <a:xfrm flipH="1">
            <a:off x="4067944" y="3212976"/>
            <a:ext cx="453352" cy="864096"/>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9" name="18 CuadroTexto"/>
          <p:cNvSpPr txBox="1"/>
          <p:nvPr/>
        </p:nvSpPr>
        <p:spPr>
          <a:xfrm>
            <a:off x="4381216" y="2276872"/>
            <a:ext cx="1342912" cy="1107986"/>
          </a:xfrm>
          <a:prstGeom prst="rect">
            <a:avLst/>
          </a:prstGeom>
          <a:solidFill>
            <a:schemeClr val="bg1"/>
          </a:solidFill>
          <a:ln w="38100">
            <a:solidFill>
              <a:srgbClr val="00B050"/>
            </a:solidFill>
          </a:ln>
        </p:spPr>
        <p:txBody>
          <a:bodyPr wrap="square" lIns="91430" tIns="45715" rIns="91430" bIns="45715">
            <a:spAutoFit/>
          </a:bodyPr>
          <a:lstStyle/>
          <a:p>
            <a:pPr algn="ctr">
              <a:defRPr/>
            </a:pPr>
            <a:r>
              <a:rPr lang="es-ES" sz="1100" b="1" dirty="0">
                <a:solidFill>
                  <a:srgbClr val="142234"/>
                </a:solidFill>
                <a:latin typeface="Garamond" pitchFamily="18" charset="0"/>
              </a:rPr>
              <a:t>ÁREA DE CONFLUENCIA DE DOS ELEMENTOS TÉCNICOS (suelo de canal + soporte)</a:t>
            </a:r>
            <a:endParaRPr lang="es-ES" sz="1100" b="1" dirty="0">
              <a:solidFill>
                <a:srgbClr val="142234"/>
              </a:solidFill>
              <a:effectLst>
                <a:outerShdw blurRad="38100" dist="38100" dir="2700000" algn="tl">
                  <a:srgbClr val="000000">
                    <a:alpha val="43137"/>
                  </a:srgbClr>
                </a:outerShdw>
              </a:effectLst>
              <a:latin typeface="Garamond" pitchFamily="18" charset="0"/>
            </a:endParaRPr>
          </a:p>
        </p:txBody>
      </p:sp>
      <p:sp>
        <p:nvSpPr>
          <p:cNvPr id="20" name="19 CuadroTexto"/>
          <p:cNvSpPr txBox="1"/>
          <p:nvPr/>
        </p:nvSpPr>
        <p:spPr>
          <a:xfrm>
            <a:off x="827584" y="1628015"/>
            <a:ext cx="1944216" cy="369332"/>
          </a:xfrm>
          <a:prstGeom prst="rect">
            <a:avLst/>
          </a:prstGeom>
          <a:noFill/>
        </p:spPr>
        <p:txBody>
          <a:bodyPr wrap="square" rtlCol="0">
            <a:spAutoFit/>
          </a:bodyPr>
          <a:lstStyle/>
          <a:p>
            <a:r>
              <a:rPr lang="es-ES" b="1" dirty="0" smtClean="0">
                <a:solidFill>
                  <a:srgbClr val="142234"/>
                </a:solidFill>
                <a:latin typeface="Garamond" panose="02020404030301010803" pitchFamily="18" charset="0"/>
              </a:rPr>
              <a:t>30 MINUTOS</a:t>
            </a:r>
            <a:endParaRPr lang="es-ES" b="1" dirty="0">
              <a:solidFill>
                <a:srgbClr val="142234"/>
              </a:solidFill>
              <a:latin typeface="Garamond" panose="02020404030301010803" pitchFamily="18" charset="0"/>
            </a:endParaRPr>
          </a:p>
        </p:txBody>
      </p:sp>
    </p:spTree>
    <p:extLst>
      <p:ext uri="{BB962C8B-B14F-4D97-AF65-F5344CB8AC3E}">
        <p14:creationId xmlns:p14="http://schemas.microsoft.com/office/powerpoint/2010/main" val="40830573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Título"/>
          <p:cNvSpPr txBox="1">
            <a:spLocks/>
          </p:cNvSpPr>
          <p:nvPr/>
        </p:nvSpPr>
        <p:spPr>
          <a:xfrm>
            <a:off x="323528" y="2708920"/>
            <a:ext cx="864096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s-ES" sz="3200" b="1" dirty="0" smtClean="0">
                <a:solidFill>
                  <a:schemeClr val="tx2">
                    <a:lumMod val="50000"/>
                  </a:schemeClr>
                </a:solidFill>
                <a:latin typeface="Garamond" pitchFamily="18" charset="0"/>
                <a:cs typeface="Mangal" pitchFamily="2"/>
              </a:rPr>
              <a:t>3. PATRÓN DE ACTIVACIÓN.</a:t>
            </a:r>
            <a:endParaRPr lang="es-ES" sz="3200" b="1" dirty="0" smtClean="0">
              <a:solidFill>
                <a:schemeClr val="tx2">
                  <a:lumMod val="50000"/>
                </a:schemeClr>
              </a:solidFill>
              <a:ea typeface="Avenir Heavy"/>
            </a:endParaRPr>
          </a:p>
        </p:txBody>
      </p:sp>
    </p:spTree>
    <p:extLst>
      <p:ext uri="{BB962C8B-B14F-4D97-AF65-F5344CB8AC3E}">
        <p14:creationId xmlns:p14="http://schemas.microsoft.com/office/powerpoint/2010/main" val="412647096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621</TotalTime>
  <Words>975</Words>
  <Application>Microsoft Office PowerPoint</Application>
  <PresentationFormat>Presentación en pantalla (4:3)</PresentationFormat>
  <Paragraphs>101</Paragraphs>
  <Slides>22</Slides>
  <Notes>15</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Tema de Office</vt:lpstr>
      <vt:lpstr>método ibt-l</vt:lpstr>
      <vt:lpstr>MERCADO LATERAL CASO PRÁCTICO</vt:lpstr>
      <vt:lpstr>Presentación de PowerPoint</vt:lpstr>
      <vt:lpstr>1. EVALUAR EL ENTORNO DE MERCADO. 2. ESTABLECER ÁREAS DE CONFLUENCIA DE ELEMENTOS TÉCNICOS. 3. PATRÓN DE ACTIVACIÓN. 4. RESUMEN ENTRADA LATERAL. 5. OBJETIVO DE BENEFICIOS. 6. EJEMPLO ENTRADA LATERAL.   </vt:lpstr>
      <vt:lpstr>1. EVALUAR EL ENTORNO DE MERCADO.     </vt:lpstr>
      <vt:lpstr>1. EVALUAR EL ENTORNO DE MERCADO.</vt:lpstr>
      <vt:lpstr>Presentación de PowerPoint</vt:lpstr>
      <vt:lpstr>2. ESTABLECER ÁREAS DE CONFLUENCIA DE ELEMENTOS TÉCNICOS.</vt:lpstr>
      <vt:lpstr>Presentación de PowerPoint</vt:lpstr>
      <vt:lpstr>3. PATRÓN DE ACTIVACIÓN.</vt:lpstr>
      <vt:lpstr>3. PATRÓN DE ACTIVACIÓN.</vt:lpstr>
      <vt:lpstr>3.1. FILTRO DE ENTRADA LATERAL.</vt:lpstr>
      <vt:lpstr>4. RESUMEN ENTRADA LATERAL.</vt:lpstr>
      <vt:lpstr>4. RESUMEN ENTRADA LATERAL.</vt:lpstr>
      <vt:lpstr>5. OBJETIVO DE BENEFICIOS.</vt:lpstr>
      <vt:lpstr>5. OBJETIVO DE BENEFICIOS.</vt:lpstr>
      <vt:lpstr>6. EJEMPLO ENTRADA LATERAL.</vt:lpstr>
      <vt:lpstr>6. EJEMPLO ENTRADA LATERAL.</vt:lpstr>
      <vt:lpstr>6. EJEMPLO ENTRADA LATERAL.</vt:lpstr>
      <vt:lpstr>6. EJEMPLO ENTRADA LATERAL.</vt:lpstr>
      <vt:lpstr>CONCLUSIONES. </vt:lpstr>
      <vt:lpstr>método ibt-l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Irene</dc:creator>
  <cp:lastModifiedBy>Miguel</cp:lastModifiedBy>
  <cp:revision>34</cp:revision>
  <dcterms:created xsi:type="dcterms:W3CDTF">2017-10-18T15:37:44Z</dcterms:created>
  <dcterms:modified xsi:type="dcterms:W3CDTF">2018-07-26T18:01:28Z</dcterms:modified>
</cp:coreProperties>
</file>