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65" r:id="rId3"/>
    <p:sldId id="273" r:id="rId4"/>
    <p:sldId id="269" r:id="rId5"/>
    <p:sldId id="257" r:id="rId6"/>
    <p:sldId id="258" r:id="rId7"/>
    <p:sldId id="259" r:id="rId8"/>
    <p:sldId id="270" r:id="rId9"/>
    <p:sldId id="260" r:id="rId10"/>
    <p:sldId id="274" r:id="rId11"/>
    <p:sldId id="275" r:id="rId12"/>
    <p:sldId id="262" r:id="rId13"/>
    <p:sldId id="261" r:id="rId14"/>
    <p:sldId id="276" r:id="rId15"/>
    <p:sldId id="278" r:id="rId16"/>
    <p:sldId id="279" r:id="rId17"/>
    <p:sldId id="280" r:id="rId18"/>
    <p:sldId id="281" r:id="rId19"/>
    <p:sldId id="287" r:id="rId20"/>
    <p:sldId id="288" r:id="rId21"/>
    <p:sldId id="289" r:id="rId22"/>
    <p:sldId id="290" r:id="rId23"/>
    <p:sldId id="286" r:id="rId24"/>
    <p:sldId id="282" r:id="rId25"/>
    <p:sldId id="283" r:id="rId26"/>
    <p:sldId id="284" r:id="rId27"/>
    <p:sldId id="285" r:id="rId28"/>
    <p:sldId id="268" r:id="rId29"/>
    <p:sldId id="266"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334"/>
    <a:srgbClr val="FF9700"/>
    <a:srgbClr val="28D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55" autoAdjust="0"/>
    <p:restoredTop sz="94664" autoAdjust="0"/>
  </p:normalViewPr>
  <p:slideViewPr>
    <p:cSldViewPr>
      <p:cViewPr>
        <p:scale>
          <a:sx n="125" d="100"/>
          <a:sy n="125" d="100"/>
        </p:scale>
        <p:origin x="162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20239D-EFB3-43F2-993D-B65531ABF26E}" type="doc">
      <dgm:prSet loTypeId="urn:microsoft.com/office/officeart/2005/8/layout/process4" loCatId="list" qsTypeId="urn:microsoft.com/office/officeart/2005/8/quickstyle/simple2" qsCatId="simple" csTypeId="urn:microsoft.com/office/officeart/2005/8/colors/accent1_2" csCatId="accent1" phldr="1"/>
      <dgm:spPr/>
      <dgm:t>
        <a:bodyPr/>
        <a:lstStyle/>
        <a:p>
          <a:endParaRPr lang="es-ES"/>
        </a:p>
      </dgm:t>
    </dgm:pt>
    <dgm:pt modelId="{4BB27244-CA1D-4C42-BE3F-357BF80C7961}">
      <dgm:prSet phldrT="[Texto]"/>
      <dgm:spPr>
        <a:solidFill>
          <a:srgbClr val="001334"/>
        </a:solidFill>
        <a:ln>
          <a:solidFill>
            <a:srgbClr val="FF9700"/>
          </a:solidFill>
        </a:ln>
      </dgm:spPr>
      <dgm:t>
        <a:bodyPr/>
        <a:lstStyle/>
        <a:p>
          <a:r>
            <a:rPr lang="es-ES" b="0" dirty="0" smtClean="0">
              <a:latin typeface="Garamond" panose="02020404030301010803" pitchFamily="18" charset="0"/>
            </a:rPr>
            <a:t>Paso 1</a:t>
          </a:r>
          <a:endParaRPr lang="es-ES" b="0" dirty="0">
            <a:latin typeface="Garamond" panose="02020404030301010803" pitchFamily="18" charset="0"/>
          </a:endParaRPr>
        </a:p>
      </dgm:t>
    </dgm:pt>
    <dgm:pt modelId="{1C29277A-24EB-4C48-8608-4A25D69950CF}" type="parTrans" cxnId="{9D6C1426-613D-4295-A012-A0F0FFDE5699}">
      <dgm:prSet/>
      <dgm:spPr/>
      <dgm:t>
        <a:bodyPr/>
        <a:lstStyle/>
        <a:p>
          <a:endParaRPr lang="es-ES" b="0">
            <a:latin typeface="Garamond" panose="02020404030301010803" pitchFamily="18" charset="0"/>
          </a:endParaRPr>
        </a:p>
      </dgm:t>
    </dgm:pt>
    <dgm:pt modelId="{9DFBF505-51AE-4F0C-A475-00DE66738389}" type="sibTrans" cxnId="{9D6C1426-613D-4295-A012-A0F0FFDE5699}">
      <dgm:prSet/>
      <dgm:spPr/>
      <dgm:t>
        <a:bodyPr/>
        <a:lstStyle/>
        <a:p>
          <a:endParaRPr lang="es-ES" b="0">
            <a:latin typeface="Garamond" panose="02020404030301010803" pitchFamily="18" charset="0"/>
          </a:endParaRPr>
        </a:p>
      </dgm:t>
    </dgm:pt>
    <dgm:pt modelId="{656AE2F8-F5A2-4B0D-9E65-86F0772EA9F4}">
      <dgm:prSet phldrT="[Texto]" custT="1"/>
      <dgm:spPr/>
      <dgm:t>
        <a:bodyPr/>
        <a:lstStyle/>
        <a:p>
          <a:r>
            <a:rPr lang="es-ES" sz="1000" dirty="0" smtClean="0">
              <a:latin typeface="Garamond" panose="02020404030301010803" pitchFamily="18" charset="0"/>
            </a:rPr>
            <a:t>Identificar Áreas de interés con el indicador de </a:t>
          </a:r>
          <a:r>
            <a:rPr lang="es-ES" sz="1000" dirty="0" err="1" smtClean="0">
              <a:latin typeface="Garamond" panose="02020404030301010803" pitchFamily="18" charset="0"/>
            </a:rPr>
            <a:t>market</a:t>
          </a:r>
          <a:r>
            <a:rPr lang="es-ES" sz="1000" dirty="0" smtClean="0">
              <a:latin typeface="Garamond" panose="02020404030301010803" pitchFamily="18" charset="0"/>
            </a:rPr>
            <a:t> </a:t>
          </a:r>
          <a:r>
            <a:rPr lang="es-ES" sz="1000" dirty="0" err="1" smtClean="0">
              <a:latin typeface="Garamond" panose="02020404030301010803" pitchFamily="18" charset="0"/>
            </a:rPr>
            <a:t>profile</a:t>
          </a:r>
          <a:r>
            <a:rPr lang="es-ES" sz="1000" dirty="0" smtClean="0">
              <a:latin typeface="Garamond" panose="02020404030301010803" pitchFamily="18" charset="0"/>
            </a:rPr>
            <a:t> o en niveles de confluencia de niveles.</a:t>
          </a:r>
          <a:endParaRPr lang="es-ES" sz="1000" b="0" dirty="0">
            <a:latin typeface="Garamond" panose="02020404030301010803" pitchFamily="18" charset="0"/>
          </a:endParaRPr>
        </a:p>
      </dgm:t>
    </dgm:pt>
    <dgm:pt modelId="{14F7A66C-597E-4BF4-B50B-86DC44843A4E}" type="parTrans" cxnId="{746B8D9D-3288-4509-9198-5B7FD47519BD}">
      <dgm:prSet/>
      <dgm:spPr/>
      <dgm:t>
        <a:bodyPr/>
        <a:lstStyle/>
        <a:p>
          <a:endParaRPr lang="es-ES" b="0">
            <a:latin typeface="Garamond" panose="02020404030301010803" pitchFamily="18" charset="0"/>
          </a:endParaRPr>
        </a:p>
      </dgm:t>
    </dgm:pt>
    <dgm:pt modelId="{B6F4B050-970E-4FBB-A177-BF12FD4B014B}" type="sibTrans" cxnId="{746B8D9D-3288-4509-9198-5B7FD47519BD}">
      <dgm:prSet/>
      <dgm:spPr/>
      <dgm:t>
        <a:bodyPr/>
        <a:lstStyle/>
        <a:p>
          <a:endParaRPr lang="es-ES" b="0">
            <a:latin typeface="Garamond" panose="02020404030301010803" pitchFamily="18" charset="0"/>
          </a:endParaRPr>
        </a:p>
      </dgm:t>
    </dgm:pt>
    <dgm:pt modelId="{3BCA452E-06D0-4934-8020-915F4D87A0DD}">
      <dgm:prSet phldrT="[Texto]" custT="1"/>
      <dgm:spPr/>
      <dgm:t>
        <a:bodyPr/>
        <a:lstStyle/>
        <a:p>
          <a:r>
            <a:rPr lang="es-ES" sz="1000" dirty="0" smtClean="0">
              <a:latin typeface="Garamond" panose="02020404030301010803" pitchFamily="18" charset="0"/>
            </a:rPr>
            <a:t>Marcar el 50% del volumen de referencia.</a:t>
          </a:r>
          <a:endParaRPr lang="es-ES" sz="1000" b="0" dirty="0">
            <a:latin typeface="Garamond" panose="02020404030301010803" pitchFamily="18" charset="0"/>
          </a:endParaRPr>
        </a:p>
      </dgm:t>
    </dgm:pt>
    <dgm:pt modelId="{B8483BD8-F5E6-45A1-B254-C0A9256110BE}" type="parTrans" cxnId="{2BC78DBE-2507-4F65-AE0B-0D7E7532A56B}">
      <dgm:prSet/>
      <dgm:spPr/>
      <dgm:t>
        <a:bodyPr/>
        <a:lstStyle/>
        <a:p>
          <a:endParaRPr lang="es-ES" b="0">
            <a:latin typeface="Garamond" panose="02020404030301010803" pitchFamily="18" charset="0"/>
          </a:endParaRPr>
        </a:p>
      </dgm:t>
    </dgm:pt>
    <dgm:pt modelId="{51D4FF59-4301-45F6-8ED3-7227DA1E735C}" type="sibTrans" cxnId="{2BC78DBE-2507-4F65-AE0B-0D7E7532A56B}">
      <dgm:prSet/>
      <dgm:spPr/>
      <dgm:t>
        <a:bodyPr/>
        <a:lstStyle/>
        <a:p>
          <a:endParaRPr lang="es-ES" b="0">
            <a:latin typeface="Garamond" panose="02020404030301010803" pitchFamily="18" charset="0"/>
          </a:endParaRPr>
        </a:p>
      </dgm:t>
    </dgm:pt>
    <dgm:pt modelId="{7833A5E5-3DE6-489F-A67B-416C104289D9}">
      <dgm:prSet phldrT="[Texto]" custT="1"/>
      <dgm:spPr>
        <a:solidFill>
          <a:srgbClr val="001334"/>
        </a:solidFill>
        <a:ln>
          <a:solidFill>
            <a:srgbClr val="FF9700"/>
          </a:solidFill>
        </a:ln>
      </dgm:spPr>
      <dgm:t>
        <a:bodyPr/>
        <a:lstStyle/>
        <a:p>
          <a:r>
            <a:rPr lang="es-ES" sz="1600" b="0" dirty="0" smtClean="0">
              <a:latin typeface="Garamond" panose="02020404030301010803" pitchFamily="18" charset="0"/>
            </a:rPr>
            <a:t>Paso 4</a:t>
          </a:r>
          <a:endParaRPr lang="es-ES" sz="1600" b="0" dirty="0">
            <a:latin typeface="Garamond" panose="02020404030301010803" pitchFamily="18" charset="0"/>
          </a:endParaRPr>
        </a:p>
      </dgm:t>
    </dgm:pt>
    <dgm:pt modelId="{EB27DD43-B33E-404E-BE24-F2E64D60CC42}" type="parTrans" cxnId="{9EA57404-707C-4738-841B-8C39491F0958}">
      <dgm:prSet/>
      <dgm:spPr/>
      <dgm:t>
        <a:bodyPr/>
        <a:lstStyle/>
        <a:p>
          <a:endParaRPr lang="es-ES" b="0">
            <a:latin typeface="Garamond" panose="02020404030301010803" pitchFamily="18" charset="0"/>
          </a:endParaRPr>
        </a:p>
      </dgm:t>
    </dgm:pt>
    <dgm:pt modelId="{2B106692-04AC-4949-AAAE-F02D088BBF1D}" type="sibTrans" cxnId="{9EA57404-707C-4738-841B-8C39491F0958}">
      <dgm:prSet/>
      <dgm:spPr/>
      <dgm:t>
        <a:bodyPr/>
        <a:lstStyle/>
        <a:p>
          <a:endParaRPr lang="es-ES" b="0">
            <a:latin typeface="Garamond" panose="02020404030301010803" pitchFamily="18" charset="0"/>
          </a:endParaRPr>
        </a:p>
      </dgm:t>
    </dgm:pt>
    <dgm:pt modelId="{1C8539F8-FA01-4119-829B-881B8468FA1A}">
      <dgm:prSet phldrT="[Texto]" custT="1"/>
      <dgm:spPr/>
      <dgm:t>
        <a:bodyPr/>
        <a:lstStyle/>
        <a:p>
          <a:r>
            <a:rPr lang="es-ES" sz="1000" dirty="0" smtClean="0">
              <a:latin typeface="Garamond" panose="02020404030301010803" pitchFamily="18" charset="0"/>
            </a:rPr>
            <a:t>Determinar si las áreas de interés son de giro o de continuación observando el volumen , si es el de referencia que identifica el final de un tramo  o si es excepcionalmente alto identificado suelos y techos del día , o si es inferior al 50% y lo podemos considera nulo. En estas zonas de interés buscaremos un patrón de activación para localizar nuestras entradas al mercado usando el grafico de disparo</a:t>
          </a:r>
          <a:r>
            <a:rPr lang="es-ES" sz="1000" dirty="0" smtClean="0"/>
            <a:t>.</a:t>
          </a:r>
          <a:endParaRPr lang="es-ES" sz="1000" b="0" dirty="0">
            <a:latin typeface="Garamond" panose="02020404030301010803" pitchFamily="18" charset="0"/>
          </a:endParaRPr>
        </a:p>
      </dgm:t>
    </dgm:pt>
    <dgm:pt modelId="{2C0682B6-2C93-460D-9E2B-E7DBEE4B9113}" type="parTrans" cxnId="{EBAB9C43-DBD8-4F9E-B8AB-7BC6520AFBB4}">
      <dgm:prSet/>
      <dgm:spPr/>
      <dgm:t>
        <a:bodyPr/>
        <a:lstStyle/>
        <a:p>
          <a:endParaRPr lang="es-ES" b="0">
            <a:latin typeface="Garamond" panose="02020404030301010803" pitchFamily="18" charset="0"/>
          </a:endParaRPr>
        </a:p>
      </dgm:t>
    </dgm:pt>
    <dgm:pt modelId="{A592FA3C-9541-43B7-9F70-06BBAA8B45AE}" type="sibTrans" cxnId="{EBAB9C43-DBD8-4F9E-B8AB-7BC6520AFBB4}">
      <dgm:prSet/>
      <dgm:spPr/>
      <dgm:t>
        <a:bodyPr/>
        <a:lstStyle/>
        <a:p>
          <a:endParaRPr lang="es-ES" b="0">
            <a:latin typeface="Garamond" panose="02020404030301010803" pitchFamily="18" charset="0"/>
          </a:endParaRPr>
        </a:p>
      </dgm:t>
    </dgm:pt>
    <dgm:pt modelId="{CC3601CE-B422-41D0-9851-C102F785ACD5}">
      <dgm:prSet phldrT="[Texto]"/>
      <dgm:spPr>
        <a:solidFill>
          <a:srgbClr val="001334"/>
        </a:solidFill>
        <a:ln>
          <a:solidFill>
            <a:srgbClr val="FF9700"/>
          </a:solidFill>
        </a:ln>
      </dgm:spPr>
      <dgm:t>
        <a:bodyPr/>
        <a:lstStyle/>
        <a:p>
          <a:r>
            <a:rPr lang="es-ES" b="0" dirty="0" smtClean="0">
              <a:latin typeface="Garamond" panose="02020404030301010803" pitchFamily="18" charset="0"/>
            </a:rPr>
            <a:t>Paso 3</a:t>
          </a:r>
          <a:endParaRPr lang="es-ES" b="0" dirty="0">
            <a:latin typeface="Garamond" panose="02020404030301010803" pitchFamily="18" charset="0"/>
          </a:endParaRPr>
        </a:p>
      </dgm:t>
    </dgm:pt>
    <dgm:pt modelId="{6003AD53-1694-4ADE-861B-7959F2A49FB6}" type="sibTrans" cxnId="{55C279BC-C406-4A92-A304-79DDDCDBC7EC}">
      <dgm:prSet/>
      <dgm:spPr/>
      <dgm:t>
        <a:bodyPr/>
        <a:lstStyle/>
        <a:p>
          <a:endParaRPr lang="es-ES" b="0">
            <a:latin typeface="Garamond" panose="02020404030301010803" pitchFamily="18" charset="0"/>
          </a:endParaRPr>
        </a:p>
      </dgm:t>
    </dgm:pt>
    <dgm:pt modelId="{720F0E65-A491-4FBE-A814-057148E0989A}" type="parTrans" cxnId="{55C279BC-C406-4A92-A304-79DDDCDBC7EC}">
      <dgm:prSet/>
      <dgm:spPr/>
      <dgm:t>
        <a:bodyPr/>
        <a:lstStyle/>
        <a:p>
          <a:endParaRPr lang="es-ES" b="0">
            <a:latin typeface="Garamond" panose="02020404030301010803" pitchFamily="18" charset="0"/>
          </a:endParaRPr>
        </a:p>
      </dgm:t>
    </dgm:pt>
    <dgm:pt modelId="{6C4092D8-9E14-4F32-BBF1-E2D160947417}">
      <dgm:prSet phldrT="[Texto]"/>
      <dgm:spPr>
        <a:solidFill>
          <a:srgbClr val="001334"/>
        </a:solidFill>
        <a:ln>
          <a:solidFill>
            <a:srgbClr val="FF9700"/>
          </a:solidFill>
        </a:ln>
      </dgm:spPr>
      <dgm:t>
        <a:bodyPr/>
        <a:lstStyle/>
        <a:p>
          <a:r>
            <a:rPr lang="es-ES" b="0" dirty="0" smtClean="0">
              <a:latin typeface="Garamond" panose="02020404030301010803" pitchFamily="18" charset="0"/>
            </a:rPr>
            <a:t>Paso 2</a:t>
          </a:r>
          <a:endParaRPr lang="es-ES" b="0" dirty="0">
            <a:latin typeface="Garamond" panose="02020404030301010803" pitchFamily="18" charset="0"/>
          </a:endParaRPr>
        </a:p>
      </dgm:t>
    </dgm:pt>
    <dgm:pt modelId="{EDAB4A99-7913-4322-BE0B-2A6CA9F7B536}" type="parTrans" cxnId="{58A93521-8B7F-4072-B47C-4B3287D0E54D}">
      <dgm:prSet/>
      <dgm:spPr/>
      <dgm:t>
        <a:bodyPr/>
        <a:lstStyle/>
        <a:p>
          <a:endParaRPr lang="es-ES">
            <a:latin typeface="Garamond" panose="02020404030301010803" pitchFamily="18" charset="0"/>
          </a:endParaRPr>
        </a:p>
      </dgm:t>
    </dgm:pt>
    <dgm:pt modelId="{731FC4F1-DA24-433C-887F-995A46A86884}" type="sibTrans" cxnId="{58A93521-8B7F-4072-B47C-4B3287D0E54D}">
      <dgm:prSet/>
      <dgm:spPr/>
      <dgm:t>
        <a:bodyPr/>
        <a:lstStyle/>
        <a:p>
          <a:endParaRPr lang="es-ES">
            <a:latin typeface="Garamond" panose="02020404030301010803" pitchFamily="18" charset="0"/>
          </a:endParaRPr>
        </a:p>
      </dgm:t>
    </dgm:pt>
    <dgm:pt modelId="{3AA19CC6-5385-4456-A349-BAE0F0883F34}">
      <dgm:prSet phldrT="[Texto]" custT="1"/>
      <dgm:spPr/>
      <dgm:t>
        <a:bodyPr/>
        <a:lstStyle/>
        <a:p>
          <a:r>
            <a:rPr lang="es-ES" sz="1000" dirty="0" smtClean="0">
              <a:latin typeface="Garamond" panose="02020404030301010803" pitchFamily="18" charset="0"/>
            </a:rPr>
            <a:t>Marcar el volumen de referencia.</a:t>
          </a:r>
          <a:endParaRPr lang="es-ES" sz="1000" b="0" dirty="0">
            <a:latin typeface="Garamond" panose="02020404030301010803" pitchFamily="18" charset="0"/>
          </a:endParaRPr>
        </a:p>
      </dgm:t>
    </dgm:pt>
    <dgm:pt modelId="{9D28D73E-EFC7-43CA-87E8-4FDD4D63D35B}" type="parTrans" cxnId="{25E783E3-B1BF-4228-8879-DC43535424F8}">
      <dgm:prSet/>
      <dgm:spPr/>
      <dgm:t>
        <a:bodyPr/>
        <a:lstStyle/>
        <a:p>
          <a:endParaRPr lang="es-ES">
            <a:latin typeface="Garamond" panose="02020404030301010803" pitchFamily="18" charset="0"/>
          </a:endParaRPr>
        </a:p>
      </dgm:t>
    </dgm:pt>
    <dgm:pt modelId="{FDD2B227-0A91-4C72-BB6F-0AD3EF7F6F57}" type="sibTrans" cxnId="{25E783E3-B1BF-4228-8879-DC43535424F8}">
      <dgm:prSet/>
      <dgm:spPr/>
      <dgm:t>
        <a:bodyPr/>
        <a:lstStyle/>
        <a:p>
          <a:endParaRPr lang="es-ES">
            <a:latin typeface="Garamond" panose="02020404030301010803" pitchFamily="18" charset="0"/>
          </a:endParaRPr>
        </a:p>
      </dgm:t>
    </dgm:pt>
    <dgm:pt modelId="{8B1F1EB2-0A31-4FB1-91C7-514A0B277C57}" type="pres">
      <dgm:prSet presAssocID="{CA20239D-EFB3-43F2-993D-B65531ABF26E}" presName="Name0" presStyleCnt="0">
        <dgm:presLayoutVars>
          <dgm:dir/>
          <dgm:animLvl val="lvl"/>
          <dgm:resizeHandles val="exact"/>
        </dgm:presLayoutVars>
      </dgm:prSet>
      <dgm:spPr/>
      <dgm:t>
        <a:bodyPr/>
        <a:lstStyle/>
        <a:p>
          <a:endParaRPr lang="es-ES"/>
        </a:p>
      </dgm:t>
    </dgm:pt>
    <dgm:pt modelId="{32D4B826-71DF-4C32-B37B-CAE0D94CFFB9}" type="pres">
      <dgm:prSet presAssocID="{7833A5E5-3DE6-489F-A67B-416C104289D9}" presName="boxAndChildren" presStyleCnt="0"/>
      <dgm:spPr/>
      <dgm:t>
        <a:bodyPr/>
        <a:lstStyle/>
        <a:p>
          <a:endParaRPr lang="es-ES"/>
        </a:p>
      </dgm:t>
    </dgm:pt>
    <dgm:pt modelId="{37C37EA1-AFC6-439F-A7DC-C6558D82097A}" type="pres">
      <dgm:prSet presAssocID="{7833A5E5-3DE6-489F-A67B-416C104289D9}" presName="parentTextBox" presStyleLbl="node1" presStyleIdx="0" presStyleCnt="4"/>
      <dgm:spPr/>
      <dgm:t>
        <a:bodyPr/>
        <a:lstStyle/>
        <a:p>
          <a:endParaRPr lang="es-ES"/>
        </a:p>
      </dgm:t>
    </dgm:pt>
    <dgm:pt modelId="{D9350A72-0641-4888-B959-537A9C22D55B}" type="pres">
      <dgm:prSet presAssocID="{7833A5E5-3DE6-489F-A67B-416C104289D9}" presName="entireBox" presStyleLbl="node1" presStyleIdx="0" presStyleCnt="4" custScaleY="58521" custLinFactNeighborX="-415" custLinFactNeighborY="-23545"/>
      <dgm:spPr/>
      <dgm:t>
        <a:bodyPr/>
        <a:lstStyle/>
        <a:p>
          <a:endParaRPr lang="es-ES"/>
        </a:p>
      </dgm:t>
    </dgm:pt>
    <dgm:pt modelId="{E47C5D89-642B-459C-80C1-0BB97EC2E15A}" type="pres">
      <dgm:prSet presAssocID="{7833A5E5-3DE6-489F-A67B-416C104289D9}" presName="descendantBox" presStyleCnt="0"/>
      <dgm:spPr/>
      <dgm:t>
        <a:bodyPr/>
        <a:lstStyle/>
        <a:p>
          <a:endParaRPr lang="es-ES"/>
        </a:p>
      </dgm:t>
    </dgm:pt>
    <dgm:pt modelId="{163E0F78-1CAC-4501-8FEE-FA556BB8C8C3}" type="pres">
      <dgm:prSet presAssocID="{1C8539F8-FA01-4119-829B-881B8468FA1A}" presName="childTextBox" presStyleLbl="fgAccFollowNode1" presStyleIdx="0" presStyleCnt="4" custScaleY="205377" custLinFactNeighborX="1872" custLinFactNeighborY="5503">
        <dgm:presLayoutVars>
          <dgm:bulletEnabled val="1"/>
        </dgm:presLayoutVars>
      </dgm:prSet>
      <dgm:spPr/>
      <dgm:t>
        <a:bodyPr/>
        <a:lstStyle/>
        <a:p>
          <a:endParaRPr lang="es-ES"/>
        </a:p>
      </dgm:t>
    </dgm:pt>
    <dgm:pt modelId="{98494776-1ED6-4B5A-87D4-65A7585FB4B1}" type="pres">
      <dgm:prSet presAssocID="{6003AD53-1694-4ADE-861B-7959F2A49FB6}" presName="sp" presStyleCnt="0"/>
      <dgm:spPr/>
      <dgm:t>
        <a:bodyPr/>
        <a:lstStyle/>
        <a:p>
          <a:endParaRPr lang="es-ES"/>
        </a:p>
      </dgm:t>
    </dgm:pt>
    <dgm:pt modelId="{066A6C71-2B54-44B2-A67E-6595D841DDCD}" type="pres">
      <dgm:prSet presAssocID="{CC3601CE-B422-41D0-9851-C102F785ACD5}" presName="arrowAndChildren" presStyleCnt="0"/>
      <dgm:spPr/>
      <dgm:t>
        <a:bodyPr/>
        <a:lstStyle/>
        <a:p>
          <a:endParaRPr lang="es-ES"/>
        </a:p>
      </dgm:t>
    </dgm:pt>
    <dgm:pt modelId="{20C97ACB-FF75-41F6-BF8F-A10601BAB931}" type="pres">
      <dgm:prSet presAssocID="{CC3601CE-B422-41D0-9851-C102F785ACD5}" presName="parentTextArrow" presStyleLbl="node1" presStyleIdx="0" presStyleCnt="4"/>
      <dgm:spPr/>
      <dgm:t>
        <a:bodyPr/>
        <a:lstStyle/>
        <a:p>
          <a:endParaRPr lang="es-ES"/>
        </a:p>
      </dgm:t>
    </dgm:pt>
    <dgm:pt modelId="{FF4E21B1-B910-4594-AFB7-1EFC023715EC}" type="pres">
      <dgm:prSet presAssocID="{CC3601CE-B422-41D0-9851-C102F785ACD5}" presName="arrow" presStyleLbl="node1" presStyleIdx="1" presStyleCnt="4" custLinFactNeighborX="-704" custLinFactNeighborY="-12062"/>
      <dgm:spPr/>
      <dgm:t>
        <a:bodyPr/>
        <a:lstStyle/>
        <a:p>
          <a:endParaRPr lang="es-ES"/>
        </a:p>
      </dgm:t>
    </dgm:pt>
    <dgm:pt modelId="{15B02D7E-EEFF-481B-9C6D-B1DFF2EED847}" type="pres">
      <dgm:prSet presAssocID="{CC3601CE-B422-41D0-9851-C102F785ACD5}" presName="descendantArrow" presStyleCnt="0"/>
      <dgm:spPr/>
      <dgm:t>
        <a:bodyPr/>
        <a:lstStyle/>
        <a:p>
          <a:endParaRPr lang="es-ES"/>
        </a:p>
      </dgm:t>
    </dgm:pt>
    <dgm:pt modelId="{1D26DD49-C9E0-4AC8-B2A4-06B88C3AA57A}" type="pres">
      <dgm:prSet presAssocID="{3BCA452E-06D0-4934-8020-915F4D87A0DD}" presName="childTextArrow" presStyleLbl="fgAccFollowNode1" presStyleIdx="1" presStyleCnt="4" custLinFactNeighborX="-454" custLinFactNeighborY="-38675">
        <dgm:presLayoutVars>
          <dgm:bulletEnabled val="1"/>
        </dgm:presLayoutVars>
      </dgm:prSet>
      <dgm:spPr/>
      <dgm:t>
        <a:bodyPr/>
        <a:lstStyle/>
        <a:p>
          <a:endParaRPr lang="es-ES"/>
        </a:p>
      </dgm:t>
    </dgm:pt>
    <dgm:pt modelId="{5EE2AC52-5380-45CD-A481-386DC94ABE5D}" type="pres">
      <dgm:prSet presAssocID="{731FC4F1-DA24-433C-887F-995A46A86884}" presName="sp" presStyleCnt="0"/>
      <dgm:spPr/>
      <dgm:t>
        <a:bodyPr/>
        <a:lstStyle/>
        <a:p>
          <a:endParaRPr lang="es-ES"/>
        </a:p>
      </dgm:t>
    </dgm:pt>
    <dgm:pt modelId="{AF714719-EE93-42E7-8AC5-48E1754A7EA6}" type="pres">
      <dgm:prSet presAssocID="{6C4092D8-9E14-4F32-BBF1-E2D160947417}" presName="arrowAndChildren" presStyleCnt="0"/>
      <dgm:spPr/>
      <dgm:t>
        <a:bodyPr/>
        <a:lstStyle/>
        <a:p>
          <a:endParaRPr lang="es-ES"/>
        </a:p>
      </dgm:t>
    </dgm:pt>
    <dgm:pt modelId="{101A638F-C14C-4F0D-B6CF-061023B45377}" type="pres">
      <dgm:prSet presAssocID="{6C4092D8-9E14-4F32-BBF1-E2D160947417}" presName="parentTextArrow" presStyleLbl="node1" presStyleIdx="1" presStyleCnt="4"/>
      <dgm:spPr/>
      <dgm:t>
        <a:bodyPr/>
        <a:lstStyle/>
        <a:p>
          <a:endParaRPr lang="es-ES"/>
        </a:p>
      </dgm:t>
    </dgm:pt>
    <dgm:pt modelId="{F8E942C6-C20A-438F-AE35-AD05B76259B2}" type="pres">
      <dgm:prSet presAssocID="{6C4092D8-9E14-4F32-BBF1-E2D160947417}" presName="arrow" presStyleLbl="node1" presStyleIdx="2" presStyleCnt="4" custLinFactNeighborY="-9314"/>
      <dgm:spPr/>
      <dgm:t>
        <a:bodyPr/>
        <a:lstStyle/>
        <a:p>
          <a:endParaRPr lang="es-ES"/>
        </a:p>
      </dgm:t>
    </dgm:pt>
    <dgm:pt modelId="{B01CC855-3C08-4E3F-B38B-AE4A5D3B32E2}" type="pres">
      <dgm:prSet presAssocID="{6C4092D8-9E14-4F32-BBF1-E2D160947417}" presName="descendantArrow" presStyleCnt="0"/>
      <dgm:spPr/>
      <dgm:t>
        <a:bodyPr/>
        <a:lstStyle/>
        <a:p>
          <a:endParaRPr lang="es-ES"/>
        </a:p>
      </dgm:t>
    </dgm:pt>
    <dgm:pt modelId="{88A43452-6558-43AF-ADFE-521EAA7A04FB}" type="pres">
      <dgm:prSet presAssocID="{3AA19CC6-5385-4456-A349-BAE0F0883F34}" presName="childTextArrow" presStyleLbl="fgAccFollowNode1" presStyleIdx="2" presStyleCnt="4" custLinFactNeighborX="-343" custLinFactNeighborY="-29873">
        <dgm:presLayoutVars>
          <dgm:bulletEnabled val="1"/>
        </dgm:presLayoutVars>
      </dgm:prSet>
      <dgm:spPr/>
      <dgm:t>
        <a:bodyPr/>
        <a:lstStyle/>
        <a:p>
          <a:endParaRPr lang="es-ES"/>
        </a:p>
      </dgm:t>
    </dgm:pt>
    <dgm:pt modelId="{EE7C83AC-BD82-422B-8174-AB5EE5B23D52}" type="pres">
      <dgm:prSet presAssocID="{9DFBF505-51AE-4F0C-A475-00DE66738389}" presName="sp" presStyleCnt="0"/>
      <dgm:spPr/>
      <dgm:t>
        <a:bodyPr/>
        <a:lstStyle/>
        <a:p>
          <a:endParaRPr lang="es-ES"/>
        </a:p>
      </dgm:t>
    </dgm:pt>
    <dgm:pt modelId="{54E27BF4-8EF6-4E2A-BA6C-6DB2611B64E3}" type="pres">
      <dgm:prSet presAssocID="{4BB27244-CA1D-4C42-BE3F-357BF80C7961}" presName="arrowAndChildren" presStyleCnt="0"/>
      <dgm:spPr/>
      <dgm:t>
        <a:bodyPr/>
        <a:lstStyle/>
        <a:p>
          <a:endParaRPr lang="es-ES"/>
        </a:p>
      </dgm:t>
    </dgm:pt>
    <dgm:pt modelId="{F6369344-CA49-4FEC-B7FB-09C804B4ECF6}" type="pres">
      <dgm:prSet presAssocID="{4BB27244-CA1D-4C42-BE3F-357BF80C7961}" presName="parentTextArrow" presStyleLbl="node1" presStyleIdx="2" presStyleCnt="4"/>
      <dgm:spPr/>
      <dgm:t>
        <a:bodyPr/>
        <a:lstStyle/>
        <a:p>
          <a:endParaRPr lang="es-ES"/>
        </a:p>
      </dgm:t>
    </dgm:pt>
    <dgm:pt modelId="{CC696CEC-1A6D-422A-8571-AD645409BE24}" type="pres">
      <dgm:prSet presAssocID="{4BB27244-CA1D-4C42-BE3F-357BF80C7961}" presName="arrow" presStyleLbl="node1" presStyleIdx="3" presStyleCnt="4" custLinFactNeighborX="155" custLinFactNeighborY="-2171"/>
      <dgm:spPr/>
      <dgm:t>
        <a:bodyPr/>
        <a:lstStyle/>
        <a:p>
          <a:endParaRPr lang="es-ES"/>
        </a:p>
      </dgm:t>
    </dgm:pt>
    <dgm:pt modelId="{06FB68D6-3281-483B-98B1-C23F7D67B0D1}" type="pres">
      <dgm:prSet presAssocID="{4BB27244-CA1D-4C42-BE3F-357BF80C7961}" presName="descendantArrow" presStyleCnt="0"/>
      <dgm:spPr/>
      <dgm:t>
        <a:bodyPr/>
        <a:lstStyle/>
        <a:p>
          <a:endParaRPr lang="es-ES"/>
        </a:p>
      </dgm:t>
    </dgm:pt>
    <dgm:pt modelId="{96DCF795-DF61-4ABE-BCDA-B6001BF3356A}" type="pres">
      <dgm:prSet presAssocID="{656AE2F8-F5A2-4B0D-9E65-86F0772EA9F4}" presName="childTextArrow" presStyleLbl="fgAccFollowNode1" presStyleIdx="3" presStyleCnt="4" custLinFactNeighborX="-727" custLinFactNeighborY="2770">
        <dgm:presLayoutVars>
          <dgm:bulletEnabled val="1"/>
        </dgm:presLayoutVars>
      </dgm:prSet>
      <dgm:spPr/>
      <dgm:t>
        <a:bodyPr/>
        <a:lstStyle/>
        <a:p>
          <a:endParaRPr lang="es-ES"/>
        </a:p>
      </dgm:t>
    </dgm:pt>
  </dgm:ptLst>
  <dgm:cxnLst>
    <dgm:cxn modelId="{E6D58192-C84E-4BFB-B600-475034867883}" type="presOf" srcId="{7833A5E5-3DE6-489F-A67B-416C104289D9}" destId="{D9350A72-0641-4888-B959-537A9C22D55B}" srcOrd="1" destOrd="0" presId="urn:microsoft.com/office/officeart/2005/8/layout/process4"/>
    <dgm:cxn modelId="{B8C65351-7038-4C87-BBC9-82DF0963DA2E}" type="presOf" srcId="{4BB27244-CA1D-4C42-BE3F-357BF80C7961}" destId="{CC696CEC-1A6D-422A-8571-AD645409BE24}" srcOrd="1" destOrd="0" presId="urn:microsoft.com/office/officeart/2005/8/layout/process4"/>
    <dgm:cxn modelId="{0A400862-E602-4BAD-BD24-444686254A98}" type="presOf" srcId="{656AE2F8-F5A2-4B0D-9E65-86F0772EA9F4}" destId="{96DCF795-DF61-4ABE-BCDA-B6001BF3356A}" srcOrd="0" destOrd="0" presId="urn:microsoft.com/office/officeart/2005/8/layout/process4"/>
    <dgm:cxn modelId="{84737F25-FAC4-41BF-867E-027589FC7568}" type="presOf" srcId="{3AA19CC6-5385-4456-A349-BAE0F0883F34}" destId="{88A43452-6558-43AF-ADFE-521EAA7A04FB}" srcOrd="0" destOrd="0" presId="urn:microsoft.com/office/officeart/2005/8/layout/process4"/>
    <dgm:cxn modelId="{08CAA00B-3242-4D26-A19C-C9F07BF438D4}" type="presOf" srcId="{CC3601CE-B422-41D0-9851-C102F785ACD5}" destId="{FF4E21B1-B910-4594-AFB7-1EFC023715EC}" srcOrd="1" destOrd="0" presId="urn:microsoft.com/office/officeart/2005/8/layout/process4"/>
    <dgm:cxn modelId="{8B26B5A9-6435-4BF9-AEC9-77B5378C89B4}" type="presOf" srcId="{1C8539F8-FA01-4119-829B-881B8468FA1A}" destId="{163E0F78-1CAC-4501-8FEE-FA556BB8C8C3}" srcOrd="0" destOrd="0" presId="urn:microsoft.com/office/officeart/2005/8/layout/process4"/>
    <dgm:cxn modelId="{400425A4-513B-410C-8CD6-307DCA8673A3}" type="presOf" srcId="{6C4092D8-9E14-4F32-BBF1-E2D160947417}" destId="{101A638F-C14C-4F0D-B6CF-061023B45377}" srcOrd="0" destOrd="0" presId="urn:microsoft.com/office/officeart/2005/8/layout/process4"/>
    <dgm:cxn modelId="{9EA57404-707C-4738-841B-8C39491F0958}" srcId="{CA20239D-EFB3-43F2-993D-B65531ABF26E}" destId="{7833A5E5-3DE6-489F-A67B-416C104289D9}" srcOrd="3" destOrd="0" parTransId="{EB27DD43-B33E-404E-BE24-F2E64D60CC42}" sibTransId="{2B106692-04AC-4949-AAAE-F02D088BBF1D}"/>
    <dgm:cxn modelId="{EFDDF44D-D8FC-44A5-BE97-FDD374C094A8}" type="presOf" srcId="{6C4092D8-9E14-4F32-BBF1-E2D160947417}" destId="{F8E942C6-C20A-438F-AE35-AD05B76259B2}" srcOrd="1" destOrd="0" presId="urn:microsoft.com/office/officeart/2005/8/layout/process4"/>
    <dgm:cxn modelId="{9D6C1426-613D-4295-A012-A0F0FFDE5699}" srcId="{CA20239D-EFB3-43F2-993D-B65531ABF26E}" destId="{4BB27244-CA1D-4C42-BE3F-357BF80C7961}" srcOrd="0" destOrd="0" parTransId="{1C29277A-24EB-4C48-8608-4A25D69950CF}" sibTransId="{9DFBF505-51AE-4F0C-A475-00DE66738389}"/>
    <dgm:cxn modelId="{965A0C40-F483-4312-9964-C09D0BCB254E}" type="presOf" srcId="{7833A5E5-3DE6-489F-A67B-416C104289D9}" destId="{37C37EA1-AFC6-439F-A7DC-C6558D82097A}" srcOrd="0" destOrd="0" presId="urn:microsoft.com/office/officeart/2005/8/layout/process4"/>
    <dgm:cxn modelId="{25E783E3-B1BF-4228-8879-DC43535424F8}" srcId="{6C4092D8-9E14-4F32-BBF1-E2D160947417}" destId="{3AA19CC6-5385-4456-A349-BAE0F0883F34}" srcOrd="0" destOrd="0" parTransId="{9D28D73E-EFC7-43CA-87E8-4FDD4D63D35B}" sibTransId="{FDD2B227-0A91-4C72-BB6F-0AD3EF7F6F57}"/>
    <dgm:cxn modelId="{55C279BC-C406-4A92-A304-79DDDCDBC7EC}" srcId="{CA20239D-EFB3-43F2-993D-B65531ABF26E}" destId="{CC3601CE-B422-41D0-9851-C102F785ACD5}" srcOrd="2" destOrd="0" parTransId="{720F0E65-A491-4FBE-A814-057148E0989A}" sibTransId="{6003AD53-1694-4ADE-861B-7959F2A49FB6}"/>
    <dgm:cxn modelId="{58A93521-8B7F-4072-B47C-4B3287D0E54D}" srcId="{CA20239D-EFB3-43F2-993D-B65531ABF26E}" destId="{6C4092D8-9E14-4F32-BBF1-E2D160947417}" srcOrd="1" destOrd="0" parTransId="{EDAB4A99-7913-4322-BE0B-2A6CA9F7B536}" sibTransId="{731FC4F1-DA24-433C-887F-995A46A86884}"/>
    <dgm:cxn modelId="{2BC78DBE-2507-4F65-AE0B-0D7E7532A56B}" srcId="{CC3601CE-B422-41D0-9851-C102F785ACD5}" destId="{3BCA452E-06D0-4934-8020-915F4D87A0DD}" srcOrd="0" destOrd="0" parTransId="{B8483BD8-F5E6-45A1-B254-C0A9256110BE}" sibTransId="{51D4FF59-4301-45F6-8ED3-7227DA1E735C}"/>
    <dgm:cxn modelId="{EBAB9C43-DBD8-4F9E-B8AB-7BC6520AFBB4}" srcId="{7833A5E5-3DE6-489F-A67B-416C104289D9}" destId="{1C8539F8-FA01-4119-829B-881B8468FA1A}" srcOrd="0" destOrd="0" parTransId="{2C0682B6-2C93-460D-9E2B-E7DBEE4B9113}" sibTransId="{A592FA3C-9541-43B7-9F70-06BBAA8B45AE}"/>
    <dgm:cxn modelId="{E41262A2-E9DE-40CB-B597-C2BF7E231D90}" type="presOf" srcId="{4BB27244-CA1D-4C42-BE3F-357BF80C7961}" destId="{F6369344-CA49-4FEC-B7FB-09C804B4ECF6}" srcOrd="0" destOrd="0" presId="urn:microsoft.com/office/officeart/2005/8/layout/process4"/>
    <dgm:cxn modelId="{E4B2F029-F132-4215-A35B-059FCD8069DF}" type="presOf" srcId="{CC3601CE-B422-41D0-9851-C102F785ACD5}" destId="{20C97ACB-FF75-41F6-BF8F-A10601BAB931}" srcOrd="0" destOrd="0" presId="urn:microsoft.com/office/officeart/2005/8/layout/process4"/>
    <dgm:cxn modelId="{4CAE5EF1-AE3C-4C4C-BBB9-4FDD6C3494FC}" type="presOf" srcId="{CA20239D-EFB3-43F2-993D-B65531ABF26E}" destId="{8B1F1EB2-0A31-4FB1-91C7-514A0B277C57}" srcOrd="0" destOrd="0" presId="urn:microsoft.com/office/officeart/2005/8/layout/process4"/>
    <dgm:cxn modelId="{746B8D9D-3288-4509-9198-5B7FD47519BD}" srcId="{4BB27244-CA1D-4C42-BE3F-357BF80C7961}" destId="{656AE2F8-F5A2-4B0D-9E65-86F0772EA9F4}" srcOrd="0" destOrd="0" parTransId="{14F7A66C-597E-4BF4-B50B-86DC44843A4E}" sibTransId="{B6F4B050-970E-4FBB-A177-BF12FD4B014B}"/>
    <dgm:cxn modelId="{0157CC84-A565-41BB-A0BE-FF2F6911CB3F}" type="presOf" srcId="{3BCA452E-06D0-4934-8020-915F4D87A0DD}" destId="{1D26DD49-C9E0-4AC8-B2A4-06B88C3AA57A}" srcOrd="0" destOrd="0" presId="urn:microsoft.com/office/officeart/2005/8/layout/process4"/>
    <dgm:cxn modelId="{3DA65C90-89E7-4418-8BE3-A8E75D153576}" type="presParOf" srcId="{8B1F1EB2-0A31-4FB1-91C7-514A0B277C57}" destId="{32D4B826-71DF-4C32-B37B-CAE0D94CFFB9}" srcOrd="0" destOrd="0" presId="urn:microsoft.com/office/officeart/2005/8/layout/process4"/>
    <dgm:cxn modelId="{850EF8A2-5A0B-4021-9A03-DD769B461D89}" type="presParOf" srcId="{32D4B826-71DF-4C32-B37B-CAE0D94CFFB9}" destId="{37C37EA1-AFC6-439F-A7DC-C6558D82097A}" srcOrd="0" destOrd="0" presId="urn:microsoft.com/office/officeart/2005/8/layout/process4"/>
    <dgm:cxn modelId="{475FD599-391B-46C7-8F30-CEE2DF933489}" type="presParOf" srcId="{32D4B826-71DF-4C32-B37B-CAE0D94CFFB9}" destId="{D9350A72-0641-4888-B959-537A9C22D55B}" srcOrd="1" destOrd="0" presId="urn:microsoft.com/office/officeart/2005/8/layout/process4"/>
    <dgm:cxn modelId="{1284BCC5-C3EE-4918-935B-0A50135EF165}" type="presParOf" srcId="{32D4B826-71DF-4C32-B37B-CAE0D94CFFB9}" destId="{E47C5D89-642B-459C-80C1-0BB97EC2E15A}" srcOrd="2" destOrd="0" presId="urn:microsoft.com/office/officeart/2005/8/layout/process4"/>
    <dgm:cxn modelId="{B5912A91-124B-440B-91A3-2CA4199FC893}" type="presParOf" srcId="{E47C5D89-642B-459C-80C1-0BB97EC2E15A}" destId="{163E0F78-1CAC-4501-8FEE-FA556BB8C8C3}" srcOrd="0" destOrd="0" presId="urn:microsoft.com/office/officeart/2005/8/layout/process4"/>
    <dgm:cxn modelId="{BE6A4EF4-1B2B-429B-BCCE-E6DC2446CCDC}" type="presParOf" srcId="{8B1F1EB2-0A31-4FB1-91C7-514A0B277C57}" destId="{98494776-1ED6-4B5A-87D4-65A7585FB4B1}" srcOrd="1" destOrd="0" presId="urn:microsoft.com/office/officeart/2005/8/layout/process4"/>
    <dgm:cxn modelId="{08E4C36F-5254-478A-95CE-64A481161977}" type="presParOf" srcId="{8B1F1EB2-0A31-4FB1-91C7-514A0B277C57}" destId="{066A6C71-2B54-44B2-A67E-6595D841DDCD}" srcOrd="2" destOrd="0" presId="urn:microsoft.com/office/officeart/2005/8/layout/process4"/>
    <dgm:cxn modelId="{8D1BFB89-EE00-49EE-83BC-3B2D25615268}" type="presParOf" srcId="{066A6C71-2B54-44B2-A67E-6595D841DDCD}" destId="{20C97ACB-FF75-41F6-BF8F-A10601BAB931}" srcOrd="0" destOrd="0" presId="urn:microsoft.com/office/officeart/2005/8/layout/process4"/>
    <dgm:cxn modelId="{8DABFD21-0B56-4CBA-BCFD-EAFB3F5A2D33}" type="presParOf" srcId="{066A6C71-2B54-44B2-A67E-6595D841DDCD}" destId="{FF4E21B1-B910-4594-AFB7-1EFC023715EC}" srcOrd="1" destOrd="0" presId="urn:microsoft.com/office/officeart/2005/8/layout/process4"/>
    <dgm:cxn modelId="{C5F1A966-F42D-4AAF-BE78-39E720A1D6EE}" type="presParOf" srcId="{066A6C71-2B54-44B2-A67E-6595D841DDCD}" destId="{15B02D7E-EEFF-481B-9C6D-B1DFF2EED847}" srcOrd="2" destOrd="0" presId="urn:microsoft.com/office/officeart/2005/8/layout/process4"/>
    <dgm:cxn modelId="{E316AD53-A9A9-43D6-97A6-A52E36C14E52}" type="presParOf" srcId="{15B02D7E-EEFF-481B-9C6D-B1DFF2EED847}" destId="{1D26DD49-C9E0-4AC8-B2A4-06B88C3AA57A}" srcOrd="0" destOrd="0" presId="urn:microsoft.com/office/officeart/2005/8/layout/process4"/>
    <dgm:cxn modelId="{68AA4B4B-12C3-4CF7-BD91-8D4C57D3D2C6}" type="presParOf" srcId="{8B1F1EB2-0A31-4FB1-91C7-514A0B277C57}" destId="{5EE2AC52-5380-45CD-A481-386DC94ABE5D}" srcOrd="3" destOrd="0" presId="urn:microsoft.com/office/officeart/2005/8/layout/process4"/>
    <dgm:cxn modelId="{CE0EA0D6-2BA6-4AB6-A0BB-6071DFFD4247}" type="presParOf" srcId="{8B1F1EB2-0A31-4FB1-91C7-514A0B277C57}" destId="{AF714719-EE93-42E7-8AC5-48E1754A7EA6}" srcOrd="4" destOrd="0" presId="urn:microsoft.com/office/officeart/2005/8/layout/process4"/>
    <dgm:cxn modelId="{473066C0-2B9F-41D1-BFB6-25555594E546}" type="presParOf" srcId="{AF714719-EE93-42E7-8AC5-48E1754A7EA6}" destId="{101A638F-C14C-4F0D-B6CF-061023B45377}" srcOrd="0" destOrd="0" presId="urn:microsoft.com/office/officeart/2005/8/layout/process4"/>
    <dgm:cxn modelId="{2782E124-D5FE-43B1-AC1D-C9C8260D55EE}" type="presParOf" srcId="{AF714719-EE93-42E7-8AC5-48E1754A7EA6}" destId="{F8E942C6-C20A-438F-AE35-AD05B76259B2}" srcOrd="1" destOrd="0" presId="urn:microsoft.com/office/officeart/2005/8/layout/process4"/>
    <dgm:cxn modelId="{A95FF484-E2E6-471A-BE6F-0B1DC6545F2E}" type="presParOf" srcId="{AF714719-EE93-42E7-8AC5-48E1754A7EA6}" destId="{B01CC855-3C08-4E3F-B38B-AE4A5D3B32E2}" srcOrd="2" destOrd="0" presId="urn:microsoft.com/office/officeart/2005/8/layout/process4"/>
    <dgm:cxn modelId="{2C902787-ABDD-4B08-8DB3-02A52D1B422A}" type="presParOf" srcId="{B01CC855-3C08-4E3F-B38B-AE4A5D3B32E2}" destId="{88A43452-6558-43AF-ADFE-521EAA7A04FB}" srcOrd="0" destOrd="0" presId="urn:microsoft.com/office/officeart/2005/8/layout/process4"/>
    <dgm:cxn modelId="{99518D14-EF39-496C-973E-05DA700BF262}" type="presParOf" srcId="{8B1F1EB2-0A31-4FB1-91C7-514A0B277C57}" destId="{EE7C83AC-BD82-422B-8174-AB5EE5B23D52}" srcOrd="5" destOrd="0" presId="urn:microsoft.com/office/officeart/2005/8/layout/process4"/>
    <dgm:cxn modelId="{1B45BD7B-B80C-44F4-AD04-DCDCBE84834B}" type="presParOf" srcId="{8B1F1EB2-0A31-4FB1-91C7-514A0B277C57}" destId="{54E27BF4-8EF6-4E2A-BA6C-6DB2611B64E3}" srcOrd="6" destOrd="0" presId="urn:microsoft.com/office/officeart/2005/8/layout/process4"/>
    <dgm:cxn modelId="{DFCD8338-6D17-4E66-B78D-BFD30F614237}" type="presParOf" srcId="{54E27BF4-8EF6-4E2A-BA6C-6DB2611B64E3}" destId="{F6369344-CA49-4FEC-B7FB-09C804B4ECF6}" srcOrd="0" destOrd="0" presId="urn:microsoft.com/office/officeart/2005/8/layout/process4"/>
    <dgm:cxn modelId="{D352B0E8-EDCD-4E66-BF5E-66825945D254}" type="presParOf" srcId="{54E27BF4-8EF6-4E2A-BA6C-6DB2611B64E3}" destId="{CC696CEC-1A6D-422A-8571-AD645409BE24}" srcOrd="1" destOrd="0" presId="urn:microsoft.com/office/officeart/2005/8/layout/process4"/>
    <dgm:cxn modelId="{9E1F5B90-D734-49AF-8A63-5C4F0ECD7FFA}" type="presParOf" srcId="{54E27BF4-8EF6-4E2A-BA6C-6DB2611B64E3}" destId="{06FB68D6-3281-483B-98B1-C23F7D67B0D1}" srcOrd="2" destOrd="0" presId="urn:microsoft.com/office/officeart/2005/8/layout/process4"/>
    <dgm:cxn modelId="{7C1AC7A5-B44D-4A4E-A2E2-D868CF172F8C}" type="presParOf" srcId="{06FB68D6-3281-483B-98B1-C23F7D67B0D1}" destId="{96DCF795-DF61-4ABE-BCDA-B6001BF3356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20239D-EFB3-43F2-993D-B65531ABF26E}" type="doc">
      <dgm:prSet loTypeId="urn:microsoft.com/office/officeart/2005/8/layout/process4" loCatId="list" qsTypeId="urn:microsoft.com/office/officeart/2005/8/quickstyle/simple2" qsCatId="simple" csTypeId="urn:microsoft.com/office/officeart/2005/8/colors/accent1_2" csCatId="accent1" phldr="1"/>
      <dgm:spPr/>
      <dgm:t>
        <a:bodyPr/>
        <a:lstStyle/>
        <a:p>
          <a:endParaRPr lang="es-ES"/>
        </a:p>
      </dgm:t>
    </dgm:pt>
    <dgm:pt modelId="{4BB27244-CA1D-4C42-BE3F-357BF80C7961}">
      <dgm:prSet phldrT="[Texto]"/>
      <dgm:spPr>
        <a:solidFill>
          <a:srgbClr val="001334"/>
        </a:solidFill>
        <a:ln>
          <a:solidFill>
            <a:srgbClr val="FF9700"/>
          </a:solidFill>
        </a:ln>
      </dgm:spPr>
      <dgm:t>
        <a:bodyPr/>
        <a:lstStyle/>
        <a:p>
          <a:r>
            <a:rPr lang="es-ES" b="0" dirty="0" smtClean="0">
              <a:latin typeface="Garamond" panose="02020404030301010803" pitchFamily="18" charset="0"/>
            </a:rPr>
            <a:t>Paso 1</a:t>
          </a:r>
          <a:endParaRPr lang="es-ES" b="0" dirty="0">
            <a:latin typeface="Garamond" panose="02020404030301010803" pitchFamily="18" charset="0"/>
          </a:endParaRPr>
        </a:p>
      </dgm:t>
    </dgm:pt>
    <dgm:pt modelId="{1C29277A-24EB-4C48-8608-4A25D69950CF}" type="parTrans" cxnId="{9D6C1426-613D-4295-A012-A0F0FFDE5699}">
      <dgm:prSet/>
      <dgm:spPr/>
      <dgm:t>
        <a:bodyPr/>
        <a:lstStyle/>
        <a:p>
          <a:endParaRPr lang="es-ES" b="0">
            <a:latin typeface="Garamond" panose="02020404030301010803" pitchFamily="18" charset="0"/>
          </a:endParaRPr>
        </a:p>
      </dgm:t>
    </dgm:pt>
    <dgm:pt modelId="{9DFBF505-51AE-4F0C-A475-00DE66738389}" type="sibTrans" cxnId="{9D6C1426-613D-4295-A012-A0F0FFDE5699}">
      <dgm:prSet/>
      <dgm:spPr/>
      <dgm:t>
        <a:bodyPr/>
        <a:lstStyle/>
        <a:p>
          <a:endParaRPr lang="es-ES" b="0">
            <a:latin typeface="Garamond" panose="02020404030301010803" pitchFamily="18" charset="0"/>
          </a:endParaRPr>
        </a:p>
      </dgm:t>
    </dgm:pt>
    <dgm:pt modelId="{656AE2F8-F5A2-4B0D-9E65-86F0772EA9F4}">
      <dgm:prSet phldrT="[Texto]" custT="1"/>
      <dgm:spPr/>
      <dgm:t>
        <a:bodyPr/>
        <a:lstStyle/>
        <a:p>
          <a:r>
            <a:rPr lang="es-ES" sz="1100" dirty="0" smtClean="0">
              <a:latin typeface="Garamond" panose="02020404030301010803" pitchFamily="18" charset="0"/>
            </a:rPr>
            <a:t>Esperar hasta encontrar un patrón en las zonas identificadas en el gráfico de análisis.</a:t>
          </a:r>
          <a:endParaRPr lang="es-ES" sz="1100" b="0" dirty="0">
            <a:latin typeface="Garamond" panose="02020404030301010803" pitchFamily="18" charset="0"/>
          </a:endParaRPr>
        </a:p>
      </dgm:t>
    </dgm:pt>
    <dgm:pt modelId="{14F7A66C-597E-4BF4-B50B-86DC44843A4E}" type="parTrans" cxnId="{746B8D9D-3288-4509-9198-5B7FD47519BD}">
      <dgm:prSet/>
      <dgm:spPr/>
      <dgm:t>
        <a:bodyPr/>
        <a:lstStyle/>
        <a:p>
          <a:endParaRPr lang="es-ES" b="0">
            <a:latin typeface="Garamond" panose="02020404030301010803" pitchFamily="18" charset="0"/>
          </a:endParaRPr>
        </a:p>
      </dgm:t>
    </dgm:pt>
    <dgm:pt modelId="{B6F4B050-970E-4FBB-A177-BF12FD4B014B}" type="sibTrans" cxnId="{746B8D9D-3288-4509-9198-5B7FD47519BD}">
      <dgm:prSet/>
      <dgm:spPr/>
      <dgm:t>
        <a:bodyPr/>
        <a:lstStyle/>
        <a:p>
          <a:endParaRPr lang="es-ES" b="0">
            <a:latin typeface="Garamond" panose="02020404030301010803" pitchFamily="18" charset="0"/>
          </a:endParaRPr>
        </a:p>
      </dgm:t>
    </dgm:pt>
    <dgm:pt modelId="{3BCA452E-06D0-4934-8020-915F4D87A0DD}">
      <dgm:prSet phldrT="[Texto]" custT="1"/>
      <dgm:spPr/>
      <dgm:t>
        <a:bodyPr/>
        <a:lstStyle/>
        <a:p>
          <a:r>
            <a:rPr lang="es-ES" sz="1100" dirty="0" smtClean="0">
              <a:latin typeface="Garamond" panose="02020404030301010803" pitchFamily="18" charset="0"/>
            </a:rPr>
            <a:t>Una vez detectado el patrón, nos ayudará a localizar el punto de entrada y stop de pérdida.</a:t>
          </a:r>
          <a:endParaRPr lang="es-ES" sz="1100" b="0" dirty="0">
            <a:latin typeface="Garamond" panose="02020404030301010803" pitchFamily="18" charset="0"/>
          </a:endParaRPr>
        </a:p>
      </dgm:t>
    </dgm:pt>
    <dgm:pt modelId="{B8483BD8-F5E6-45A1-B254-C0A9256110BE}" type="parTrans" cxnId="{2BC78DBE-2507-4F65-AE0B-0D7E7532A56B}">
      <dgm:prSet/>
      <dgm:spPr/>
      <dgm:t>
        <a:bodyPr/>
        <a:lstStyle/>
        <a:p>
          <a:endParaRPr lang="es-ES" b="0">
            <a:latin typeface="Garamond" panose="02020404030301010803" pitchFamily="18" charset="0"/>
          </a:endParaRPr>
        </a:p>
      </dgm:t>
    </dgm:pt>
    <dgm:pt modelId="{51D4FF59-4301-45F6-8ED3-7227DA1E735C}" type="sibTrans" cxnId="{2BC78DBE-2507-4F65-AE0B-0D7E7532A56B}">
      <dgm:prSet/>
      <dgm:spPr/>
      <dgm:t>
        <a:bodyPr/>
        <a:lstStyle/>
        <a:p>
          <a:endParaRPr lang="es-ES" b="0">
            <a:latin typeface="Garamond" panose="02020404030301010803" pitchFamily="18" charset="0"/>
          </a:endParaRPr>
        </a:p>
      </dgm:t>
    </dgm:pt>
    <dgm:pt modelId="{CC3601CE-B422-41D0-9851-C102F785ACD5}">
      <dgm:prSet phldrT="[Texto]"/>
      <dgm:spPr>
        <a:solidFill>
          <a:srgbClr val="001334"/>
        </a:solidFill>
        <a:ln>
          <a:solidFill>
            <a:srgbClr val="FF9700"/>
          </a:solidFill>
        </a:ln>
      </dgm:spPr>
      <dgm:t>
        <a:bodyPr/>
        <a:lstStyle/>
        <a:p>
          <a:r>
            <a:rPr lang="es-ES" b="0" dirty="0" smtClean="0">
              <a:latin typeface="Garamond" panose="02020404030301010803" pitchFamily="18" charset="0"/>
            </a:rPr>
            <a:t>Paso 3</a:t>
          </a:r>
          <a:endParaRPr lang="es-ES" b="0" dirty="0">
            <a:latin typeface="Garamond" panose="02020404030301010803" pitchFamily="18" charset="0"/>
          </a:endParaRPr>
        </a:p>
      </dgm:t>
    </dgm:pt>
    <dgm:pt modelId="{6003AD53-1694-4ADE-861B-7959F2A49FB6}" type="sibTrans" cxnId="{55C279BC-C406-4A92-A304-79DDDCDBC7EC}">
      <dgm:prSet/>
      <dgm:spPr/>
      <dgm:t>
        <a:bodyPr/>
        <a:lstStyle/>
        <a:p>
          <a:endParaRPr lang="es-ES" b="0">
            <a:latin typeface="Garamond" panose="02020404030301010803" pitchFamily="18" charset="0"/>
          </a:endParaRPr>
        </a:p>
      </dgm:t>
    </dgm:pt>
    <dgm:pt modelId="{720F0E65-A491-4FBE-A814-057148E0989A}" type="parTrans" cxnId="{55C279BC-C406-4A92-A304-79DDDCDBC7EC}">
      <dgm:prSet/>
      <dgm:spPr/>
      <dgm:t>
        <a:bodyPr/>
        <a:lstStyle/>
        <a:p>
          <a:endParaRPr lang="es-ES" b="0">
            <a:latin typeface="Garamond" panose="02020404030301010803" pitchFamily="18" charset="0"/>
          </a:endParaRPr>
        </a:p>
      </dgm:t>
    </dgm:pt>
    <dgm:pt modelId="{6C4092D8-9E14-4F32-BBF1-E2D160947417}">
      <dgm:prSet phldrT="[Texto]"/>
      <dgm:spPr>
        <a:solidFill>
          <a:srgbClr val="001334"/>
        </a:solidFill>
        <a:ln>
          <a:solidFill>
            <a:srgbClr val="FF9700"/>
          </a:solidFill>
        </a:ln>
      </dgm:spPr>
      <dgm:t>
        <a:bodyPr/>
        <a:lstStyle/>
        <a:p>
          <a:r>
            <a:rPr lang="es-ES" b="0" dirty="0" smtClean="0">
              <a:latin typeface="Garamond" panose="02020404030301010803" pitchFamily="18" charset="0"/>
            </a:rPr>
            <a:t>Paso 2</a:t>
          </a:r>
          <a:endParaRPr lang="es-ES" b="0" dirty="0">
            <a:latin typeface="Garamond" panose="02020404030301010803" pitchFamily="18" charset="0"/>
          </a:endParaRPr>
        </a:p>
      </dgm:t>
    </dgm:pt>
    <dgm:pt modelId="{EDAB4A99-7913-4322-BE0B-2A6CA9F7B536}" type="parTrans" cxnId="{58A93521-8B7F-4072-B47C-4B3287D0E54D}">
      <dgm:prSet/>
      <dgm:spPr/>
      <dgm:t>
        <a:bodyPr/>
        <a:lstStyle/>
        <a:p>
          <a:endParaRPr lang="es-ES">
            <a:latin typeface="Garamond" panose="02020404030301010803" pitchFamily="18" charset="0"/>
          </a:endParaRPr>
        </a:p>
      </dgm:t>
    </dgm:pt>
    <dgm:pt modelId="{731FC4F1-DA24-433C-887F-995A46A86884}" type="sibTrans" cxnId="{58A93521-8B7F-4072-B47C-4B3287D0E54D}">
      <dgm:prSet/>
      <dgm:spPr/>
      <dgm:t>
        <a:bodyPr/>
        <a:lstStyle/>
        <a:p>
          <a:endParaRPr lang="es-ES">
            <a:latin typeface="Garamond" panose="02020404030301010803" pitchFamily="18" charset="0"/>
          </a:endParaRPr>
        </a:p>
      </dgm:t>
    </dgm:pt>
    <dgm:pt modelId="{3AA19CC6-5385-4456-A349-BAE0F0883F34}">
      <dgm:prSet phldrT="[Texto]" custT="1"/>
      <dgm:spPr/>
      <dgm:t>
        <a:bodyPr/>
        <a:lstStyle/>
        <a:p>
          <a:r>
            <a:rPr lang="es-ES" sz="1100" dirty="0" smtClean="0">
              <a:latin typeface="Garamond" panose="02020404030301010803" pitchFamily="18" charset="0"/>
            </a:rPr>
            <a:t>Prestar atención al volumen y confirmar si se trata de un volumen de giro o continuación.</a:t>
          </a:r>
          <a:endParaRPr lang="es-ES" sz="1100" b="0" dirty="0">
            <a:latin typeface="Garamond" panose="02020404030301010803" pitchFamily="18" charset="0"/>
          </a:endParaRPr>
        </a:p>
      </dgm:t>
    </dgm:pt>
    <dgm:pt modelId="{9D28D73E-EFC7-43CA-87E8-4FDD4D63D35B}" type="parTrans" cxnId="{25E783E3-B1BF-4228-8879-DC43535424F8}">
      <dgm:prSet/>
      <dgm:spPr/>
      <dgm:t>
        <a:bodyPr/>
        <a:lstStyle/>
        <a:p>
          <a:endParaRPr lang="es-ES">
            <a:latin typeface="Garamond" panose="02020404030301010803" pitchFamily="18" charset="0"/>
          </a:endParaRPr>
        </a:p>
      </dgm:t>
    </dgm:pt>
    <dgm:pt modelId="{FDD2B227-0A91-4C72-BB6F-0AD3EF7F6F57}" type="sibTrans" cxnId="{25E783E3-B1BF-4228-8879-DC43535424F8}">
      <dgm:prSet/>
      <dgm:spPr/>
      <dgm:t>
        <a:bodyPr/>
        <a:lstStyle/>
        <a:p>
          <a:endParaRPr lang="es-ES">
            <a:latin typeface="Garamond" panose="02020404030301010803" pitchFamily="18" charset="0"/>
          </a:endParaRPr>
        </a:p>
      </dgm:t>
    </dgm:pt>
    <dgm:pt modelId="{8B1F1EB2-0A31-4FB1-91C7-514A0B277C57}" type="pres">
      <dgm:prSet presAssocID="{CA20239D-EFB3-43F2-993D-B65531ABF26E}" presName="Name0" presStyleCnt="0">
        <dgm:presLayoutVars>
          <dgm:dir/>
          <dgm:animLvl val="lvl"/>
          <dgm:resizeHandles val="exact"/>
        </dgm:presLayoutVars>
      </dgm:prSet>
      <dgm:spPr/>
      <dgm:t>
        <a:bodyPr/>
        <a:lstStyle/>
        <a:p>
          <a:endParaRPr lang="es-ES"/>
        </a:p>
      </dgm:t>
    </dgm:pt>
    <dgm:pt modelId="{9A519A6B-E106-4041-A725-82BEB86AB8C1}" type="pres">
      <dgm:prSet presAssocID="{CC3601CE-B422-41D0-9851-C102F785ACD5}" presName="boxAndChildren" presStyleCnt="0"/>
      <dgm:spPr/>
      <dgm:t>
        <a:bodyPr/>
        <a:lstStyle/>
        <a:p>
          <a:endParaRPr lang="es-ES"/>
        </a:p>
      </dgm:t>
    </dgm:pt>
    <dgm:pt modelId="{1B990955-4DD2-479B-81D4-B7DCA3B24F13}" type="pres">
      <dgm:prSet presAssocID="{CC3601CE-B422-41D0-9851-C102F785ACD5}" presName="parentTextBox" presStyleLbl="node1" presStyleIdx="0" presStyleCnt="3"/>
      <dgm:spPr/>
      <dgm:t>
        <a:bodyPr/>
        <a:lstStyle/>
        <a:p>
          <a:endParaRPr lang="es-ES"/>
        </a:p>
      </dgm:t>
    </dgm:pt>
    <dgm:pt modelId="{3E218B6E-89AE-4495-B881-CB9B4D61274D}" type="pres">
      <dgm:prSet presAssocID="{CC3601CE-B422-41D0-9851-C102F785ACD5}" presName="entireBox" presStyleLbl="node1" presStyleIdx="0" presStyleCnt="3"/>
      <dgm:spPr/>
      <dgm:t>
        <a:bodyPr/>
        <a:lstStyle/>
        <a:p>
          <a:endParaRPr lang="es-ES"/>
        </a:p>
      </dgm:t>
    </dgm:pt>
    <dgm:pt modelId="{D39E33CC-66C5-47B6-839B-F282A0CC52BB}" type="pres">
      <dgm:prSet presAssocID="{CC3601CE-B422-41D0-9851-C102F785ACD5}" presName="descendantBox" presStyleCnt="0"/>
      <dgm:spPr/>
      <dgm:t>
        <a:bodyPr/>
        <a:lstStyle/>
        <a:p>
          <a:endParaRPr lang="es-ES"/>
        </a:p>
      </dgm:t>
    </dgm:pt>
    <dgm:pt modelId="{1D4FC870-FA8A-4DDF-BB9F-F42FAE5993B8}" type="pres">
      <dgm:prSet presAssocID="{3BCA452E-06D0-4934-8020-915F4D87A0DD}" presName="childTextBox" presStyleLbl="fgAccFollowNode1" presStyleIdx="0" presStyleCnt="3">
        <dgm:presLayoutVars>
          <dgm:bulletEnabled val="1"/>
        </dgm:presLayoutVars>
      </dgm:prSet>
      <dgm:spPr/>
      <dgm:t>
        <a:bodyPr/>
        <a:lstStyle/>
        <a:p>
          <a:endParaRPr lang="es-ES"/>
        </a:p>
      </dgm:t>
    </dgm:pt>
    <dgm:pt modelId="{5EE2AC52-5380-45CD-A481-386DC94ABE5D}" type="pres">
      <dgm:prSet presAssocID="{731FC4F1-DA24-433C-887F-995A46A86884}" presName="sp" presStyleCnt="0"/>
      <dgm:spPr/>
      <dgm:t>
        <a:bodyPr/>
        <a:lstStyle/>
        <a:p>
          <a:endParaRPr lang="es-ES"/>
        </a:p>
      </dgm:t>
    </dgm:pt>
    <dgm:pt modelId="{AF714719-EE93-42E7-8AC5-48E1754A7EA6}" type="pres">
      <dgm:prSet presAssocID="{6C4092D8-9E14-4F32-BBF1-E2D160947417}" presName="arrowAndChildren" presStyleCnt="0"/>
      <dgm:spPr/>
      <dgm:t>
        <a:bodyPr/>
        <a:lstStyle/>
        <a:p>
          <a:endParaRPr lang="es-ES"/>
        </a:p>
      </dgm:t>
    </dgm:pt>
    <dgm:pt modelId="{101A638F-C14C-4F0D-B6CF-061023B45377}" type="pres">
      <dgm:prSet presAssocID="{6C4092D8-9E14-4F32-BBF1-E2D160947417}" presName="parentTextArrow" presStyleLbl="node1" presStyleIdx="0" presStyleCnt="3"/>
      <dgm:spPr/>
      <dgm:t>
        <a:bodyPr/>
        <a:lstStyle/>
        <a:p>
          <a:endParaRPr lang="es-ES"/>
        </a:p>
      </dgm:t>
    </dgm:pt>
    <dgm:pt modelId="{F8E942C6-C20A-438F-AE35-AD05B76259B2}" type="pres">
      <dgm:prSet presAssocID="{6C4092D8-9E14-4F32-BBF1-E2D160947417}" presName="arrow" presStyleLbl="node1" presStyleIdx="1" presStyleCnt="3" custLinFactNeighborX="-465" custLinFactNeighborY="1586"/>
      <dgm:spPr/>
      <dgm:t>
        <a:bodyPr/>
        <a:lstStyle/>
        <a:p>
          <a:endParaRPr lang="es-ES"/>
        </a:p>
      </dgm:t>
    </dgm:pt>
    <dgm:pt modelId="{B01CC855-3C08-4E3F-B38B-AE4A5D3B32E2}" type="pres">
      <dgm:prSet presAssocID="{6C4092D8-9E14-4F32-BBF1-E2D160947417}" presName="descendantArrow" presStyleCnt="0"/>
      <dgm:spPr/>
      <dgm:t>
        <a:bodyPr/>
        <a:lstStyle/>
        <a:p>
          <a:endParaRPr lang="es-ES"/>
        </a:p>
      </dgm:t>
    </dgm:pt>
    <dgm:pt modelId="{88A43452-6558-43AF-ADFE-521EAA7A04FB}" type="pres">
      <dgm:prSet presAssocID="{3AA19CC6-5385-4456-A349-BAE0F0883F34}" presName="childTextArrow" presStyleLbl="fgAccFollowNode1" presStyleIdx="1" presStyleCnt="3" custLinFactNeighborX="-465" custLinFactNeighborY="6581">
        <dgm:presLayoutVars>
          <dgm:bulletEnabled val="1"/>
        </dgm:presLayoutVars>
      </dgm:prSet>
      <dgm:spPr/>
      <dgm:t>
        <a:bodyPr/>
        <a:lstStyle/>
        <a:p>
          <a:endParaRPr lang="es-ES"/>
        </a:p>
      </dgm:t>
    </dgm:pt>
    <dgm:pt modelId="{EE7C83AC-BD82-422B-8174-AB5EE5B23D52}" type="pres">
      <dgm:prSet presAssocID="{9DFBF505-51AE-4F0C-A475-00DE66738389}" presName="sp" presStyleCnt="0"/>
      <dgm:spPr/>
      <dgm:t>
        <a:bodyPr/>
        <a:lstStyle/>
        <a:p>
          <a:endParaRPr lang="es-ES"/>
        </a:p>
      </dgm:t>
    </dgm:pt>
    <dgm:pt modelId="{54E27BF4-8EF6-4E2A-BA6C-6DB2611B64E3}" type="pres">
      <dgm:prSet presAssocID="{4BB27244-CA1D-4C42-BE3F-357BF80C7961}" presName="arrowAndChildren" presStyleCnt="0"/>
      <dgm:spPr/>
      <dgm:t>
        <a:bodyPr/>
        <a:lstStyle/>
        <a:p>
          <a:endParaRPr lang="es-ES"/>
        </a:p>
      </dgm:t>
    </dgm:pt>
    <dgm:pt modelId="{F6369344-CA49-4FEC-B7FB-09C804B4ECF6}" type="pres">
      <dgm:prSet presAssocID="{4BB27244-CA1D-4C42-BE3F-357BF80C7961}" presName="parentTextArrow" presStyleLbl="node1" presStyleIdx="1" presStyleCnt="3"/>
      <dgm:spPr/>
      <dgm:t>
        <a:bodyPr/>
        <a:lstStyle/>
        <a:p>
          <a:endParaRPr lang="es-ES"/>
        </a:p>
      </dgm:t>
    </dgm:pt>
    <dgm:pt modelId="{CC696CEC-1A6D-422A-8571-AD645409BE24}" type="pres">
      <dgm:prSet presAssocID="{4BB27244-CA1D-4C42-BE3F-357BF80C7961}" presName="arrow" presStyleLbl="node1" presStyleIdx="2" presStyleCnt="3" custLinFactNeighborX="155" custLinFactNeighborY="-2171"/>
      <dgm:spPr/>
      <dgm:t>
        <a:bodyPr/>
        <a:lstStyle/>
        <a:p>
          <a:endParaRPr lang="es-ES"/>
        </a:p>
      </dgm:t>
    </dgm:pt>
    <dgm:pt modelId="{06FB68D6-3281-483B-98B1-C23F7D67B0D1}" type="pres">
      <dgm:prSet presAssocID="{4BB27244-CA1D-4C42-BE3F-357BF80C7961}" presName="descendantArrow" presStyleCnt="0"/>
      <dgm:spPr/>
      <dgm:t>
        <a:bodyPr/>
        <a:lstStyle/>
        <a:p>
          <a:endParaRPr lang="es-ES"/>
        </a:p>
      </dgm:t>
    </dgm:pt>
    <dgm:pt modelId="{96DCF795-DF61-4ABE-BCDA-B6001BF3356A}" type="pres">
      <dgm:prSet presAssocID="{656AE2F8-F5A2-4B0D-9E65-86F0772EA9F4}" presName="childTextArrow" presStyleLbl="fgAccFollowNode1" presStyleIdx="2" presStyleCnt="3" custLinFactNeighborX="-727" custLinFactNeighborY="2770">
        <dgm:presLayoutVars>
          <dgm:bulletEnabled val="1"/>
        </dgm:presLayoutVars>
      </dgm:prSet>
      <dgm:spPr/>
      <dgm:t>
        <a:bodyPr/>
        <a:lstStyle/>
        <a:p>
          <a:endParaRPr lang="es-ES"/>
        </a:p>
      </dgm:t>
    </dgm:pt>
  </dgm:ptLst>
  <dgm:cxnLst>
    <dgm:cxn modelId="{FA203A66-9ABF-438D-A01E-234E002AE8A3}" type="presOf" srcId="{CA20239D-EFB3-43F2-993D-B65531ABF26E}" destId="{8B1F1EB2-0A31-4FB1-91C7-514A0B277C57}" srcOrd="0" destOrd="0" presId="urn:microsoft.com/office/officeart/2005/8/layout/process4"/>
    <dgm:cxn modelId="{59779418-85A3-42BE-9C58-A62CBD44CC82}" type="presOf" srcId="{CC3601CE-B422-41D0-9851-C102F785ACD5}" destId="{1B990955-4DD2-479B-81D4-B7DCA3B24F13}" srcOrd="0" destOrd="0" presId="urn:microsoft.com/office/officeart/2005/8/layout/process4"/>
    <dgm:cxn modelId="{A121DE12-D86D-4071-BA57-11640B01B3F5}" type="presOf" srcId="{4BB27244-CA1D-4C42-BE3F-357BF80C7961}" destId="{CC696CEC-1A6D-422A-8571-AD645409BE24}" srcOrd="1" destOrd="0" presId="urn:microsoft.com/office/officeart/2005/8/layout/process4"/>
    <dgm:cxn modelId="{2BC78DBE-2507-4F65-AE0B-0D7E7532A56B}" srcId="{CC3601CE-B422-41D0-9851-C102F785ACD5}" destId="{3BCA452E-06D0-4934-8020-915F4D87A0DD}" srcOrd="0" destOrd="0" parTransId="{B8483BD8-F5E6-45A1-B254-C0A9256110BE}" sibTransId="{51D4FF59-4301-45F6-8ED3-7227DA1E735C}"/>
    <dgm:cxn modelId="{B82F0FD6-23F1-47B0-9755-F37F55B446D3}" type="presOf" srcId="{6C4092D8-9E14-4F32-BBF1-E2D160947417}" destId="{101A638F-C14C-4F0D-B6CF-061023B45377}" srcOrd="0" destOrd="0" presId="urn:microsoft.com/office/officeart/2005/8/layout/process4"/>
    <dgm:cxn modelId="{0A719EDC-A56A-4C2B-B0C3-DA962BB61902}" type="presOf" srcId="{3AA19CC6-5385-4456-A349-BAE0F0883F34}" destId="{88A43452-6558-43AF-ADFE-521EAA7A04FB}" srcOrd="0" destOrd="0" presId="urn:microsoft.com/office/officeart/2005/8/layout/process4"/>
    <dgm:cxn modelId="{632E7429-DF12-4038-8166-49715370503A}" type="presOf" srcId="{3BCA452E-06D0-4934-8020-915F4D87A0DD}" destId="{1D4FC870-FA8A-4DDF-BB9F-F42FAE5993B8}" srcOrd="0" destOrd="0" presId="urn:microsoft.com/office/officeart/2005/8/layout/process4"/>
    <dgm:cxn modelId="{4E63E4E6-EDBB-4091-AED0-310DF6948F15}" type="presOf" srcId="{CC3601CE-B422-41D0-9851-C102F785ACD5}" destId="{3E218B6E-89AE-4495-B881-CB9B4D61274D}" srcOrd="1" destOrd="0" presId="urn:microsoft.com/office/officeart/2005/8/layout/process4"/>
    <dgm:cxn modelId="{746B8D9D-3288-4509-9198-5B7FD47519BD}" srcId="{4BB27244-CA1D-4C42-BE3F-357BF80C7961}" destId="{656AE2F8-F5A2-4B0D-9E65-86F0772EA9F4}" srcOrd="0" destOrd="0" parTransId="{14F7A66C-597E-4BF4-B50B-86DC44843A4E}" sibTransId="{B6F4B050-970E-4FBB-A177-BF12FD4B014B}"/>
    <dgm:cxn modelId="{85DBD9D7-32A1-4925-83A1-99C9D433FB7F}" type="presOf" srcId="{656AE2F8-F5A2-4B0D-9E65-86F0772EA9F4}" destId="{96DCF795-DF61-4ABE-BCDA-B6001BF3356A}" srcOrd="0" destOrd="0" presId="urn:microsoft.com/office/officeart/2005/8/layout/process4"/>
    <dgm:cxn modelId="{58A93521-8B7F-4072-B47C-4B3287D0E54D}" srcId="{CA20239D-EFB3-43F2-993D-B65531ABF26E}" destId="{6C4092D8-9E14-4F32-BBF1-E2D160947417}" srcOrd="1" destOrd="0" parTransId="{EDAB4A99-7913-4322-BE0B-2A6CA9F7B536}" sibTransId="{731FC4F1-DA24-433C-887F-995A46A86884}"/>
    <dgm:cxn modelId="{CDA1B590-DDD1-42A0-8DA2-DC94FD63CBFF}" type="presOf" srcId="{4BB27244-CA1D-4C42-BE3F-357BF80C7961}" destId="{F6369344-CA49-4FEC-B7FB-09C804B4ECF6}" srcOrd="0" destOrd="0" presId="urn:microsoft.com/office/officeart/2005/8/layout/process4"/>
    <dgm:cxn modelId="{9D6C1426-613D-4295-A012-A0F0FFDE5699}" srcId="{CA20239D-EFB3-43F2-993D-B65531ABF26E}" destId="{4BB27244-CA1D-4C42-BE3F-357BF80C7961}" srcOrd="0" destOrd="0" parTransId="{1C29277A-24EB-4C48-8608-4A25D69950CF}" sibTransId="{9DFBF505-51AE-4F0C-A475-00DE66738389}"/>
    <dgm:cxn modelId="{25E783E3-B1BF-4228-8879-DC43535424F8}" srcId="{6C4092D8-9E14-4F32-BBF1-E2D160947417}" destId="{3AA19CC6-5385-4456-A349-BAE0F0883F34}" srcOrd="0" destOrd="0" parTransId="{9D28D73E-EFC7-43CA-87E8-4FDD4D63D35B}" sibTransId="{FDD2B227-0A91-4C72-BB6F-0AD3EF7F6F57}"/>
    <dgm:cxn modelId="{7A130604-5EDF-4505-9B02-00556E6782C2}" type="presOf" srcId="{6C4092D8-9E14-4F32-BBF1-E2D160947417}" destId="{F8E942C6-C20A-438F-AE35-AD05B76259B2}" srcOrd="1" destOrd="0" presId="urn:microsoft.com/office/officeart/2005/8/layout/process4"/>
    <dgm:cxn modelId="{55C279BC-C406-4A92-A304-79DDDCDBC7EC}" srcId="{CA20239D-EFB3-43F2-993D-B65531ABF26E}" destId="{CC3601CE-B422-41D0-9851-C102F785ACD5}" srcOrd="2" destOrd="0" parTransId="{720F0E65-A491-4FBE-A814-057148E0989A}" sibTransId="{6003AD53-1694-4ADE-861B-7959F2A49FB6}"/>
    <dgm:cxn modelId="{543D9DC2-B4AD-415C-990B-C31A96673294}" type="presParOf" srcId="{8B1F1EB2-0A31-4FB1-91C7-514A0B277C57}" destId="{9A519A6B-E106-4041-A725-82BEB86AB8C1}" srcOrd="0" destOrd="0" presId="urn:microsoft.com/office/officeart/2005/8/layout/process4"/>
    <dgm:cxn modelId="{D2D0BD25-3143-4A5F-AB0A-D38A284A6B83}" type="presParOf" srcId="{9A519A6B-E106-4041-A725-82BEB86AB8C1}" destId="{1B990955-4DD2-479B-81D4-B7DCA3B24F13}" srcOrd="0" destOrd="0" presId="urn:microsoft.com/office/officeart/2005/8/layout/process4"/>
    <dgm:cxn modelId="{6D258914-0FFE-4F81-B640-5BEBB8F86FAD}" type="presParOf" srcId="{9A519A6B-E106-4041-A725-82BEB86AB8C1}" destId="{3E218B6E-89AE-4495-B881-CB9B4D61274D}" srcOrd="1" destOrd="0" presId="urn:microsoft.com/office/officeart/2005/8/layout/process4"/>
    <dgm:cxn modelId="{DBA76F16-ECF9-4AD4-A0B1-83349995D627}" type="presParOf" srcId="{9A519A6B-E106-4041-A725-82BEB86AB8C1}" destId="{D39E33CC-66C5-47B6-839B-F282A0CC52BB}" srcOrd="2" destOrd="0" presId="urn:microsoft.com/office/officeart/2005/8/layout/process4"/>
    <dgm:cxn modelId="{011BDD12-62B2-4D37-91D4-6072C653745C}" type="presParOf" srcId="{D39E33CC-66C5-47B6-839B-F282A0CC52BB}" destId="{1D4FC870-FA8A-4DDF-BB9F-F42FAE5993B8}" srcOrd="0" destOrd="0" presId="urn:microsoft.com/office/officeart/2005/8/layout/process4"/>
    <dgm:cxn modelId="{D6003217-99E8-41B6-94A9-D88FA3B5FFB5}" type="presParOf" srcId="{8B1F1EB2-0A31-4FB1-91C7-514A0B277C57}" destId="{5EE2AC52-5380-45CD-A481-386DC94ABE5D}" srcOrd="1" destOrd="0" presId="urn:microsoft.com/office/officeart/2005/8/layout/process4"/>
    <dgm:cxn modelId="{D1580CEF-A4C0-459A-A0A6-30799E270059}" type="presParOf" srcId="{8B1F1EB2-0A31-4FB1-91C7-514A0B277C57}" destId="{AF714719-EE93-42E7-8AC5-48E1754A7EA6}" srcOrd="2" destOrd="0" presId="urn:microsoft.com/office/officeart/2005/8/layout/process4"/>
    <dgm:cxn modelId="{D09A05F5-BD57-41FA-86D0-3A90F6EB1880}" type="presParOf" srcId="{AF714719-EE93-42E7-8AC5-48E1754A7EA6}" destId="{101A638F-C14C-4F0D-B6CF-061023B45377}" srcOrd="0" destOrd="0" presId="urn:microsoft.com/office/officeart/2005/8/layout/process4"/>
    <dgm:cxn modelId="{5B06D2DB-7511-4C50-B63B-6386874382B4}" type="presParOf" srcId="{AF714719-EE93-42E7-8AC5-48E1754A7EA6}" destId="{F8E942C6-C20A-438F-AE35-AD05B76259B2}" srcOrd="1" destOrd="0" presId="urn:microsoft.com/office/officeart/2005/8/layout/process4"/>
    <dgm:cxn modelId="{CC5EBF39-11D7-4212-92B1-110412153372}" type="presParOf" srcId="{AF714719-EE93-42E7-8AC5-48E1754A7EA6}" destId="{B01CC855-3C08-4E3F-B38B-AE4A5D3B32E2}" srcOrd="2" destOrd="0" presId="urn:microsoft.com/office/officeart/2005/8/layout/process4"/>
    <dgm:cxn modelId="{60F5E97C-17F9-409C-B671-56EA44D62536}" type="presParOf" srcId="{B01CC855-3C08-4E3F-B38B-AE4A5D3B32E2}" destId="{88A43452-6558-43AF-ADFE-521EAA7A04FB}" srcOrd="0" destOrd="0" presId="urn:microsoft.com/office/officeart/2005/8/layout/process4"/>
    <dgm:cxn modelId="{E3B2D896-D0B7-434B-AE64-DF76E6179BC2}" type="presParOf" srcId="{8B1F1EB2-0A31-4FB1-91C7-514A0B277C57}" destId="{EE7C83AC-BD82-422B-8174-AB5EE5B23D52}" srcOrd="3" destOrd="0" presId="urn:microsoft.com/office/officeart/2005/8/layout/process4"/>
    <dgm:cxn modelId="{5E6BC2DC-A06B-4A6D-9586-541079450BC0}" type="presParOf" srcId="{8B1F1EB2-0A31-4FB1-91C7-514A0B277C57}" destId="{54E27BF4-8EF6-4E2A-BA6C-6DB2611B64E3}" srcOrd="4" destOrd="0" presId="urn:microsoft.com/office/officeart/2005/8/layout/process4"/>
    <dgm:cxn modelId="{D46354A1-8757-4CF3-868E-AB2AB24011DF}" type="presParOf" srcId="{54E27BF4-8EF6-4E2A-BA6C-6DB2611B64E3}" destId="{F6369344-CA49-4FEC-B7FB-09C804B4ECF6}" srcOrd="0" destOrd="0" presId="urn:microsoft.com/office/officeart/2005/8/layout/process4"/>
    <dgm:cxn modelId="{B99292E5-491B-491B-B6ED-7A8257E14B89}" type="presParOf" srcId="{54E27BF4-8EF6-4E2A-BA6C-6DB2611B64E3}" destId="{CC696CEC-1A6D-422A-8571-AD645409BE24}" srcOrd="1" destOrd="0" presId="urn:microsoft.com/office/officeart/2005/8/layout/process4"/>
    <dgm:cxn modelId="{19CC9F32-CFC8-489D-AE1F-F70EF9D096C5}" type="presParOf" srcId="{54E27BF4-8EF6-4E2A-BA6C-6DB2611B64E3}" destId="{06FB68D6-3281-483B-98B1-C23F7D67B0D1}" srcOrd="2" destOrd="0" presId="urn:microsoft.com/office/officeart/2005/8/layout/process4"/>
    <dgm:cxn modelId="{8036A860-1EE5-46AF-AEEB-CFFFFD4EF5C3}" type="presParOf" srcId="{06FB68D6-3281-483B-98B1-C23F7D67B0D1}" destId="{96DCF795-DF61-4ABE-BCDA-B6001BF3356A}" srcOrd="0" destOrd="0" presId="urn:microsoft.com/office/officeart/2005/8/layout/process4"/>
  </dgm:cxnLst>
  <dgm:bg/>
  <dgm:whole>
    <a:ln>
      <a:noFill/>
    </a:ln>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350A72-0641-4888-B959-537A9C22D55B}">
      <dsp:nvSpPr>
        <dsp:cNvPr id="0" name=""/>
        <dsp:cNvSpPr/>
      </dsp:nvSpPr>
      <dsp:spPr>
        <a:xfrm>
          <a:off x="0" y="3128658"/>
          <a:ext cx="7632847" cy="422303"/>
        </a:xfrm>
        <a:prstGeom prst="rect">
          <a:avLst/>
        </a:prstGeom>
        <a:solidFill>
          <a:srgbClr val="001334"/>
        </a:solidFill>
        <a:ln w="38100" cap="flat" cmpd="sng" algn="ctr">
          <a:solidFill>
            <a:srgbClr val="FF97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S" sz="1600" b="0" kern="1200" dirty="0" smtClean="0">
              <a:latin typeface="Garamond" panose="02020404030301010803" pitchFamily="18" charset="0"/>
            </a:rPr>
            <a:t>Paso 4</a:t>
          </a:r>
          <a:endParaRPr lang="es-ES" sz="1600" b="0" kern="1200" dirty="0">
            <a:latin typeface="Garamond" panose="02020404030301010803" pitchFamily="18" charset="0"/>
          </a:endParaRPr>
        </a:p>
      </dsp:txBody>
      <dsp:txXfrm>
        <a:off x="0" y="3128658"/>
        <a:ext cx="7632847" cy="228043"/>
      </dsp:txXfrm>
    </dsp:sp>
    <dsp:sp modelId="{163E0F78-1CAC-4501-8FEE-FA556BB8C8C3}">
      <dsp:nvSpPr>
        <dsp:cNvPr id="0" name=""/>
        <dsp:cNvSpPr/>
      </dsp:nvSpPr>
      <dsp:spPr>
        <a:xfrm>
          <a:off x="0" y="3350702"/>
          <a:ext cx="7632847" cy="68174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s-ES" sz="1000" kern="1200" dirty="0" smtClean="0">
              <a:latin typeface="Garamond" panose="02020404030301010803" pitchFamily="18" charset="0"/>
            </a:rPr>
            <a:t>Determinar si las áreas de interés son de giro o de continuación observando el volumen , si es el de referencia que identifica el final de un tramo  o si es excepcionalmente alto identificado suelos y techos del día , o si es inferior al 50% y lo podemos considera nulo. En estas zonas de interés buscaremos un patrón de activación para localizar nuestras entradas al mercado usando el grafico de disparo</a:t>
          </a:r>
          <a:r>
            <a:rPr lang="es-ES" sz="1000" kern="1200" dirty="0" smtClean="0"/>
            <a:t>.</a:t>
          </a:r>
          <a:endParaRPr lang="es-ES" sz="1000" b="0" kern="1200" dirty="0">
            <a:latin typeface="Garamond" panose="02020404030301010803" pitchFamily="18" charset="0"/>
          </a:endParaRPr>
        </a:p>
      </dsp:txBody>
      <dsp:txXfrm>
        <a:off x="0" y="3350702"/>
        <a:ext cx="7632847" cy="681745"/>
      </dsp:txXfrm>
    </dsp:sp>
    <dsp:sp modelId="{FF4E21B1-B910-4594-AFB7-1EFC023715EC}">
      <dsp:nvSpPr>
        <dsp:cNvPr id="0" name=""/>
        <dsp:cNvSpPr/>
      </dsp:nvSpPr>
      <dsp:spPr>
        <a:xfrm rot="10800000">
          <a:off x="0" y="2065655"/>
          <a:ext cx="7632847" cy="1109862"/>
        </a:xfrm>
        <a:prstGeom prst="upArrowCallout">
          <a:avLst/>
        </a:prstGeom>
        <a:solidFill>
          <a:srgbClr val="001334"/>
        </a:solidFill>
        <a:ln w="38100" cap="flat" cmpd="sng" algn="ctr">
          <a:solidFill>
            <a:srgbClr val="FF97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S" sz="1400" b="0" kern="1200" dirty="0" smtClean="0">
              <a:latin typeface="Garamond" panose="02020404030301010803" pitchFamily="18" charset="0"/>
            </a:rPr>
            <a:t>Paso 3</a:t>
          </a:r>
          <a:endParaRPr lang="es-ES" sz="1400" b="0" kern="1200" dirty="0">
            <a:latin typeface="Garamond" panose="02020404030301010803" pitchFamily="18" charset="0"/>
          </a:endParaRPr>
        </a:p>
      </dsp:txBody>
      <dsp:txXfrm rot="-10800000">
        <a:off x="0" y="2065655"/>
        <a:ext cx="7632847" cy="389561"/>
      </dsp:txXfrm>
    </dsp:sp>
    <dsp:sp modelId="{1D26DD49-C9E0-4AC8-B2A4-06B88C3AA57A}">
      <dsp:nvSpPr>
        <dsp:cNvPr id="0" name=""/>
        <dsp:cNvSpPr/>
      </dsp:nvSpPr>
      <dsp:spPr>
        <a:xfrm>
          <a:off x="0" y="2460746"/>
          <a:ext cx="7632847" cy="33184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s-ES" sz="1000" kern="1200" dirty="0" smtClean="0">
              <a:latin typeface="Garamond" panose="02020404030301010803" pitchFamily="18" charset="0"/>
            </a:rPr>
            <a:t>Marcar el 50% del volumen de referencia.</a:t>
          </a:r>
          <a:endParaRPr lang="es-ES" sz="1000" b="0" kern="1200" dirty="0">
            <a:latin typeface="Garamond" panose="02020404030301010803" pitchFamily="18" charset="0"/>
          </a:endParaRPr>
        </a:p>
      </dsp:txBody>
      <dsp:txXfrm>
        <a:off x="0" y="2460746"/>
        <a:ext cx="7632847" cy="331848"/>
      </dsp:txXfrm>
    </dsp:sp>
    <dsp:sp modelId="{F8E942C6-C20A-438F-AE35-AD05B76259B2}">
      <dsp:nvSpPr>
        <dsp:cNvPr id="0" name=""/>
        <dsp:cNvSpPr/>
      </dsp:nvSpPr>
      <dsp:spPr>
        <a:xfrm rot="10800000">
          <a:off x="0" y="997116"/>
          <a:ext cx="7632847" cy="1109862"/>
        </a:xfrm>
        <a:prstGeom prst="upArrowCallout">
          <a:avLst/>
        </a:prstGeom>
        <a:solidFill>
          <a:srgbClr val="001334"/>
        </a:solidFill>
        <a:ln w="38100" cap="flat" cmpd="sng" algn="ctr">
          <a:solidFill>
            <a:srgbClr val="FF97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S" sz="1400" b="0" kern="1200" dirty="0" smtClean="0">
              <a:latin typeface="Garamond" panose="02020404030301010803" pitchFamily="18" charset="0"/>
            </a:rPr>
            <a:t>Paso 2</a:t>
          </a:r>
          <a:endParaRPr lang="es-ES" sz="1400" b="0" kern="1200" dirty="0">
            <a:latin typeface="Garamond" panose="02020404030301010803" pitchFamily="18" charset="0"/>
          </a:endParaRPr>
        </a:p>
      </dsp:txBody>
      <dsp:txXfrm rot="-10800000">
        <a:off x="0" y="997116"/>
        <a:ext cx="7632847" cy="389561"/>
      </dsp:txXfrm>
    </dsp:sp>
    <dsp:sp modelId="{88A43452-6558-43AF-ADFE-521EAA7A04FB}">
      <dsp:nvSpPr>
        <dsp:cNvPr id="0" name=""/>
        <dsp:cNvSpPr/>
      </dsp:nvSpPr>
      <dsp:spPr>
        <a:xfrm>
          <a:off x="0" y="1390917"/>
          <a:ext cx="7632847" cy="33184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s-ES" sz="1000" kern="1200" dirty="0" smtClean="0">
              <a:latin typeface="Garamond" panose="02020404030301010803" pitchFamily="18" charset="0"/>
            </a:rPr>
            <a:t>Marcar el volumen de referencia.</a:t>
          </a:r>
          <a:endParaRPr lang="es-ES" sz="1000" b="0" kern="1200" dirty="0">
            <a:latin typeface="Garamond" panose="02020404030301010803" pitchFamily="18" charset="0"/>
          </a:endParaRPr>
        </a:p>
      </dsp:txBody>
      <dsp:txXfrm>
        <a:off x="0" y="1390917"/>
        <a:ext cx="7632847" cy="331848"/>
      </dsp:txXfrm>
    </dsp:sp>
    <dsp:sp modelId="{CC696CEC-1A6D-422A-8571-AD645409BE24}">
      <dsp:nvSpPr>
        <dsp:cNvPr id="0" name=""/>
        <dsp:cNvSpPr/>
      </dsp:nvSpPr>
      <dsp:spPr>
        <a:xfrm rot="10800000">
          <a:off x="0" y="0"/>
          <a:ext cx="7632847" cy="1109862"/>
        </a:xfrm>
        <a:prstGeom prst="upArrowCallout">
          <a:avLst/>
        </a:prstGeom>
        <a:solidFill>
          <a:srgbClr val="001334"/>
        </a:solidFill>
        <a:ln w="38100" cap="flat" cmpd="sng" algn="ctr">
          <a:solidFill>
            <a:srgbClr val="FF97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S" sz="1400" b="0" kern="1200" dirty="0" smtClean="0">
              <a:latin typeface="Garamond" panose="02020404030301010803" pitchFamily="18" charset="0"/>
            </a:rPr>
            <a:t>Paso 1</a:t>
          </a:r>
          <a:endParaRPr lang="es-ES" sz="1400" b="0" kern="1200" dirty="0">
            <a:latin typeface="Garamond" panose="02020404030301010803" pitchFamily="18" charset="0"/>
          </a:endParaRPr>
        </a:p>
      </dsp:txBody>
      <dsp:txXfrm rot="-10800000">
        <a:off x="0" y="0"/>
        <a:ext cx="7632847" cy="389561"/>
      </dsp:txXfrm>
    </dsp:sp>
    <dsp:sp modelId="{96DCF795-DF61-4ABE-BCDA-B6001BF3356A}">
      <dsp:nvSpPr>
        <dsp:cNvPr id="0" name=""/>
        <dsp:cNvSpPr/>
      </dsp:nvSpPr>
      <dsp:spPr>
        <a:xfrm>
          <a:off x="0" y="400205"/>
          <a:ext cx="7632847" cy="33184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s-ES" sz="1000" kern="1200" dirty="0" smtClean="0">
              <a:latin typeface="Garamond" panose="02020404030301010803" pitchFamily="18" charset="0"/>
            </a:rPr>
            <a:t>Identificar Áreas de interés con el indicador de </a:t>
          </a:r>
          <a:r>
            <a:rPr lang="es-ES" sz="1000" kern="1200" dirty="0" err="1" smtClean="0">
              <a:latin typeface="Garamond" panose="02020404030301010803" pitchFamily="18" charset="0"/>
            </a:rPr>
            <a:t>market</a:t>
          </a:r>
          <a:r>
            <a:rPr lang="es-ES" sz="1000" kern="1200" dirty="0" smtClean="0">
              <a:latin typeface="Garamond" panose="02020404030301010803" pitchFamily="18" charset="0"/>
            </a:rPr>
            <a:t> </a:t>
          </a:r>
          <a:r>
            <a:rPr lang="es-ES" sz="1000" kern="1200" dirty="0" err="1" smtClean="0">
              <a:latin typeface="Garamond" panose="02020404030301010803" pitchFamily="18" charset="0"/>
            </a:rPr>
            <a:t>profile</a:t>
          </a:r>
          <a:r>
            <a:rPr lang="es-ES" sz="1000" kern="1200" dirty="0" smtClean="0">
              <a:latin typeface="Garamond" panose="02020404030301010803" pitchFamily="18" charset="0"/>
            </a:rPr>
            <a:t> o en niveles de confluencia de niveles.</a:t>
          </a:r>
          <a:endParaRPr lang="es-ES" sz="1000" b="0" kern="1200" dirty="0">
            <a:latin typeface="Garamond" panose="02020404030301010803" pitchFamily="18" charset="0"/>
          </a:endParaRPr>
        </a:p>
      </dsp:txBody>
      <dsp:txXfrm>
        <a:off x="0" y="400205"/>
        <a:ext cx="7632847" cy="3318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218B6E-89AE-4495-B881-CB9B4D61274D}">
      <dsp:nvSpPr>
        <dsp:cNvPr id="0" name=""/>
        <dsp:cNvSpPr/>
      </dsp:nvSpPr>
      <dsp:spPr>
        <a:xfrm>
          <a:off x="0" y="2859736"/>
          <a:ext cx="3803123" cy="938629"/>
        </a:xfrm>
        <a:prstGeom prst="rect">
          <a:avLst/>
        </a:prstGeom>
        <a:solidFill>
          <a:srgbClr val="001334"/>
        </a:solidFill>
        <a:ln w="38100" cap="flat" cmpd="sng" algn="ctr">
          <a:solidFill>
            <a:srgbClr val="FF97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 sz="1800" b="0" kern="1200" dirty="0" smtClean="0">
              <a:latin typeface="Garamond" panose="02020404030301010803" pitchFamily="18" charset="0"/>
            </a:rPr>
            <a:t>Paso 3</a:t>
          </a:r>
          <a:endParaRPr lang="es-ES" sz="1800" b="0" kern="1200" dirty="0">
            <a:latin typeface="Garamond" panose="02020404030301010803" pitchFamily="18" charset="0"/>
          </a:endParaRPr>
        </a:p>
      </dsp:txBody>
      <dsp:txXfrm>
        <a:off x="0" y="2859736"/>
        <a:ext cx="3803123" cy="506859"/>
      </dsp:txXfrm>
    </dsp:sp>
    <dsp:sp modelId="{1D4FC870-FA8A-4DDF-BB9F-F42FAE5993B8}">
      <dsp:nvSpPr>
        <dsp:cNvPr id="0" name=""/>
        <dsp:cNvSpPr/>
      </dsp:nvSpPr>
      <dsp:spPr>
        <a:xfrm>
          <a:off x="0" y="3347823"/>
          <a:ext cx="3803123" cy="4317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s-ES" sz="1100" kern="1200" dirty="0" smtClean="0">
              <a:latin typeface="Garamond" panose="02020404030301010803" pitchFamily="18" charset="0"/>
            </a:rPr>
            <a:t>Una vez detectado el patrón, nos ayudará a localizar el punto de entrada y stop de pérdida.</a:t>
          </a:r>
          <a:endParaRPr lang="es-ES" sz="1100" b="0" kern="1200" dirty="0">
            <a:latin typeface="Garamond" panose="02020404030301010803" pitchFamily="18" charset="0"/>
          </a:endParaRPr>
        </a:p>
      </dsp:txBody>
      <dsp:txXfrm>
        <a:off x="0" y="3347823"/>
        <a:ext cx="3803123" cy="431769"/>
      </dsp:txXfrm>
    </dsp:sp>
    <dsp:sp modelId="{F8E942C6-C20A-438F-AE35-AD05B76259B2}">
      <dsp:nvSpPr>
        <dsp:cNvPr id="0" name=""/>
        <dsp:cNvSpPr/>
      </dsp:nvSpPr>
      <dsp:spPr>
        <a:xfrm rot="10800000">
          <a:off x="0" y="1453099"/>
          <a:ext cx="3803123" cy="1443611"/>
        </a:xfrm>
        <a:prstGeom prst="upArrowCallout">
          <a:avLst/>
        </a:prstGeom>
        <a:solidFill>
          <a:srgbClr val="001334"/>
        </a:solidFill>
        <a:ln w="38100" cap="flat" cmpd="sng" algn="ctr">
          <a:solidFill>
            <a:srgbClr val="FF97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 sz="1800" b="0" kern="1200" dirty="0" smtClean="0">
              <a:latin typeface="Garamond" panose="02020404030301010803" pitchFamily="18" charset="0"/>
            </a:rPr>
            <a:t>Paso 2</a:t>
          </a:r>
          <a:endParaRPr lang="es-ES" sz="1800" b="0" kern="1200" dirty="0">
            <a:latin typeface="Garamond" panose="02020404030301010803" pitchFamily="18" charset="0"/>
          </a:endParaRPr>
        </a:p>
      </dsp:txBody>
      <dsp:txXfrm rot="-10800000">
        <a:off x="0" y="1453099"/>
        <a:ext cx="3803123" cy="506707"/>
      </dsp:txXfrm>
    </dsp:sp>
    <dsp:sp modelId="{88A43452-6558-43AF-ADFE-521EAA7A04FB}">
      <dsp:nvSpPr>
        <dsp:cNvPr id="0" name=""/>
        <dsp:cNvSpPr/>
      </dsp:nvSpPr>
      <dsp:spPr>
        <a:xfrm>
          <a:off x="0" y="1965317"/>
          <a:ext cx="3803123" cy="4316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s-ES" sz="1100" kern="1200" dirty="0" smtClean="0">
              <a:latin typeface="Garamond" panose="02020404030301010803" pitchFamily="18" charset="0"/>
            </a:rPr>
            <a:t>Prestar atención al volumen y confirmar si se trata de un volumen de giro o continuación.</a:t>
          </a:r>
          <a:endParaRPr lang="es-ES" sz="1100" b="0" kern="1200" dirty="0">
            <a:latin typeface="Garamond" panose="02020404030301010803" pitchFamily="18" charset="0"/>
          </a:endParaRPr>
        </a:p>
      </dsp:txBody>
      <dsp:txXfrm>
        <a:off x="0" y="1965317"/>
        <a:ext cx="3803123" cy="431639"/>
      </dsp:txXfrm>
    </dsp:sp>
    <dsp:sp modelId="{CC696CEC-1A6D-422A-8571-AD645409BE24}">
      <dsp:nvSpPr>
        <dsp:cNvPr id="0" name=""/>
        <dsp:cNvSpPr/>
      </dsp:nvSpPr>
      <dsp:spPr>
        <a:xfrm rot="10800000">
          <a:off x="0" y="0"/>
          <a:ext cx="3803123" cy="1443611"/>
        </a:xfrm>
        <a:prstGeom prst="upArrowCallout">
          <a:avLst/>
        </a:prstGeom>
        <a:solidFill>
          <a:srgbClr val="001334"/>
        </a:solidFill>
        <a:ln w="38100" cap="flat" cmpd="sng" algn="ctr">
          <a:solidFill>
            <a:srgbClr val="FF97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 sz="1800" b="0" kern="1200" dirty="0" smtClean="0">
              <a:latin typeface="Garamond" panose="02020404030301010803" pitchFamily="18" charset="0"/>
            </a:rPr>
            <a:t>Paso 1</a:t>
          </a:r>
          <a:endParaRPr lang="es-ES" sz="1800" b="0" kern="1200" dirty="0">
            <a:latin typeface="Garamond" panose="02020404030301010803" pitchFamily="18" charset="0"/>
          </a:endParaRPr>
        </a:p>
      </dsp:txBody>
      <dsp:txXfrm rot="-10800000">
        <a:off x="0" y="0"/>
        <a:ext cx="3803123" cy="506707"/>
      </dsp:txXfrm>
    </dsp:sp>
    <dsp:sp modelId="{96DCF795-DF61-4ABE-BCDA-B6001BF3356A}">
      <dsp:nvSpPr>
        <dsp:cNvPr id="0" name=""/>
        <dsp:cNvSpPr/>
      </dsp:nvSpPr>
      <dsp:spPr>
        <a:xfrm>
          <a:off x="0" y="519335"/>
          <a:ext cx="3803123" cy="4316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s-ES" sz="1100" kern="1200" dirty="0" smtClean="0">
              <a:latin typeface="Garamond" panose="02020404030301010803" pitchFamily="18" charset="0"/>
            </a:rPr>
            <a:t>Esperar hasta encontrar un patrón en las zonas identificadas en el gráfico de análisis.</a:t>
          </a:r>
          <a:endParaRPr lang="es-ES" sz="1100" b="0" kern="1200" dirty="0">
            <a:latin typeface="Garamond" panose="02020404030301010803" pitchFamily="18" charset="0"/>
          </a:endParaRPr>
        </a:p>
      </dsp:txBody>
      <dsp:txXfrm>
        <a:off x="0" y="519335"/>
        <a:ext cx="3803123" cy="431639"/>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CBEF03-2E57-45C1-8D0D-97219BAE5F32}" type="datetimeFigureOut">
              <a:rPr lang="es-ES" smtClean="0"/>
              <a:t>11/10/2019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7E249-9E28-4C51-8FCA-CDCE0F6079A3}" type="slidenum">
              <a:rPr lang="es-ES" smtClean="0"/>
              <a:t>‹Nº›</a:t>
            </a:fld>
            <a:endParaRPr lang="es-ES"/>
          </a:p>
        </p:txBody>
      </p:sp>
    </p:spTree>
    <p:extLst>
      <p:ext uri="{BB962C8B-B14F-4D97-AF65-F5344CB8AC3E}">
        <p14:creationId xmlns:p14="http://schemas.microsoft.com/office/powerpoint/2010/main" val="2892559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692CD00-A290-4B0F-81CC-95197805F1AB}" type="datetimeFigureOut">
              <a:rPr lang="es-ES" smtClean="0"/>
              <a:t>11/10/2019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2481647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692CD00-A290-4B0F-81CC-95197805F1AB}" type="datetimeFigureOut">
              <a:rPr lang="es-ES" smtClean="0"/>
              <a:t>11/10/2019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506465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692CD00-A290-4B0F-81CC-95197805F1AB}" type="datetimeFigureOut">
              <a:rPr lang="es-ES" smtClean="0"/>
              <a:t>11/10/2019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1199621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692CD00-A290-4B0F-81CC-95197805F1AB}" type="datetimeFigureOut">
              <a:rPr lang="es-ES" smtClean="0"/>
              <a:t>11/10/2019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2016492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692CD00-A290-4B0F-81CC-95197805F1AB}" type="datetimeFigureOut">
              <a:rPr lang="es-ES" smtClean="0"/>
              <a:t>11/10/2019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2397851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692CD00-A290-4B0F-81CC-95197805F1AB}" type="datetimeFigureOut">
              <a:rPr lang="es-ES" smtClean="0"/>
              <a:t>11/10/2019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264172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692CD00-A290-4B0F-81CC-95197805F1AB}" type="datetimeFigureOut">
              <a:rPr lang="es-ES" smtClean="0"/>
              <a:t>11/10/2019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1034594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692CD00-A290-4B0F-81CC-95197805F1AB}" type="datetimeFigureOut">
              <a:rPr lang="es-ES" smtClean="0"/>
              <a:t>11/10/2019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193425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692CD00-A290-4B0F-81CC-95197805F1AB}" type="datetimeFigureOut">
              <a:rPr lang="es-ES" smtClean="0"/>
              <a:t>11/10/2019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301698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692CD00-A290-4B0F-81CC-95197805F1AB}" type="datetimeFigureOut">
              <a:rPr lang="es-ES" smtClean="0"/>
              <a:t>11/10/2019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198534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692CD00-A290-4B0F-81CC-95197805F1AB}" type="datetimeFigureOut">
              <a:rPr lang="es-ES" smtClean="0"/>
              <a:t>11/10/2019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39059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2CD00-A290-4B0F-81CC-95197805F1AB}" type="datetimeFigureOut">
              <a:rPr lang="es-ES" smtClean="0"/>
              <a:t>11/10/2019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351A1-0FE1-4218-B1A8-B61C21E94E28}" type="slidenum">
              <a:rPr lang="es-ES" smtClean="0"/>
              <a:t>‹Nº›</a:t>
            </a:fld>
            <a:endParaRPr lang="es-ES"/>
          </a:p>
        </p:txBody>
      </p:sp>
    </p:spTree>
    <p:extLst>
      <p:ext uri="{BB962C8B-B14F-4D97-AF65-F5344CB8AC3E}">
        <p14:creationId xmlns:p14="http://schemas.microsoft.com/office/powerpoint/2010/main" val="3809863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0.png"/><Relationship Id="rId7" Type="http://schemas.openxmlformats.org/officeDocument/2006/relationships/diagramQuickStyle" Target="../diagrams/quickStyle2.xml"/><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11.PNG"/><Relationship Id="rId9" Type="http://schemas.microsoft.com/office/2007/relationships/diagramDrawing" Target="../diagrams/drawing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4355976" y="4941168"/>
            <a:ext cx="4498777" cy="1362075"/>
          </a:xfrm>
        </p:spPr>
        <p:txBody>
          <a:bodyPr>
            <a:normAutofit/>
          </a:bodyPr>
          <a:lstStyle/>
          <a:p>
            <a:pPr algn="r"/>
            <a:r>
              <a:rPr lang="es-ES" dirty="0" smtClean="0">
                <a:solidFill>
                  <a:schemeClr val="bg1"/>
                </a:solidFill>
              </a:rPr>
              <a:t>MARKET PROFILE</a:t>
            </a:r>
            <a:endParaRPr lang="es-ES" dirty="0">
              <a:solidFill>
                <a:schemeClr val="bg1"/>
              </a:solidFill>
            </a:endParaRPr>
          </a:p>
        </p:txBody>
      </p:sp>
    </p:spTree>
    <p:extLst>
      <p:ext uri="{BB962C8B-B14F-4D97-AF65-F5344CB8AC3E}">
        <p14:creationId xmlns:p14="http://schemas.microsoft.com/office/powerpoint/2010/main" val="1427532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echa izquierda, derecha y arriba 1"/>
          <p:cNvSpPr/>
          <p:nvPr/>
        </p:nvSpPr>
        <p:spPr>
          <a:xfrm>
            <a:off x="3257514" y="1378948"/>
            <a:ext cx="2827608" cy="816497"/>
          </a:xfrm>
          <a:prstGeom prst="leftRightUpArrow">
            <a:avLst/>
          </a:prstGeom>
          <a:solidFill>
            <a:srgbClr val="FF9700"/>
          </a:solid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559" y="2298994"/>
            <a:ext cx="3960440" cy="378778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2564904"/>
            <a:ext cx="3703219" cy="3262179"/>
          </a:xfrm>
          <a:prstGeom prst="rect">
            <a:avLst/>
          </a:prstGeom>
        </p:spPr>
      </p:pic>
      <p:sp>
        <p:nvSpPr>
          <p:cNvPr id="34" name="Forma libre 33"/>
          <p:cNvSpPr/>
          <p:nvPr/>
        </p:nvSpPr>
        <p:spPr>
          <a:xfrm>
            <a:off x="1187624" y="2903398"/>
            <a:ext cx="1036332" cy="2446738"/>
          </a:xfrm>
          <a:custGeom>
            <a:avLst/>
            <a:gdLst>
              <a:gd name="connsiteX0" fmla="*/ 17417 w 1036332"/>
              <a:gd name="connsiteY0" fmla="*/ 0 h 818605"/>
              <a:gd name="connsiteX1" fmla="*/ 1036320 w 1036332"/>
              <a:gd name="connsiteY1" fmla="*/ 452845 h 818605"/>
              <a:gd name="connsiteX2" fmla="*/ 0 w 1036332"/>
              <a:gd name="connsiteY2" fmla="*/ 818605 h 818605"/>
            </a:gdLst>
            <a:ahLst/>
            <a:cxnLst>
              <a:cxn ang="0">
                <a:pos x="connsiteX0" y="connsiteY0"/>
              </a:cxn>
              <a:cxn ang="0">
                <a:pos x="connsiteX1" y="connsiteY1"/>
              </a:cxn>
              <a:cxn ang="0">
                <a:pos x="connsiteX2" y="connsiteY2"/>
              </a:cxn>
            </a:cxnLst>
            <a:rect l="l" t="t" r="r" b="b"/>
            <a:pathLst>
              <a:path w="1036332" h="818605">
                <a:moveTo>
                  <a:pt x="17417" y="0"/>
                </a:moveTo>
                <a:cubicBezTo>
                  <a:pt x="528320" y="158205"/>
                  <a:pt x="1039223" y="316411"/>
                  <a:pt x="1036320" y="452845"/>
                </a:cubicBezTo>
                <a:cubicBezTo>
                  <a:pt x="1033417" y="589279"/>
                  <a:pt x="516708" y="703942"/>
                  <a:pt x="0" y="818605"/>
                </a:cubicBezTo>
              </a:path>
            </a:pathLst>
          </a:custGeom>
          <a:no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35" name="Conector recto 34"/>
          <p:cNvCxnSpPr>
            <a:stCxn id="34" idx="0"/>
            <a:endCxn id="36" idx="1"/>
          </p:cNvCxnSpPr>
          <p:nvPr/>
        </p:nvCxnSpPr>
        <p:spPr>
          <a:xfrm>
            <a:off x="1205041" y="2903398"/>
            <a:ext cx="199880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CuadroTexto 35"/>
          <p:cNvSpPr txBox="1"/>
          <p:nvPr/>
        </p:nvSpPr>
        <p:spPr>
          <a:xfrm>
            <a:off x="3203848" y="2772593"/>
            <a:ext cx="1470604" cy="261610"/>
          </a:xfrm>
          <a:prstGeom prst="rect">
            <a:avLst/>
          </a:prstGeom>
          <a:noFill/>
        </p:spPr>
        <p:txBody>
          <a:bodyPr wrap="square" rtlCol="0">
            <a:spAutoFit/>
          </a:bodyPr>
          <a:lstStyle/>
          <a:p>
            <a:r>
              <a:rPr lang="es-ES" sz="1100" dirty="0" smtClean="0">
                <a:solidFill>
                  <a:srgbClr val="001334"/>
                </a:solidFill>
                <a:latin typeface="Garamond" panose="02020404030301010803" pitchFamily="18" charset="0"/>
              </a:rPr>
              <a:t>Desequilibrio </a:t>
            </a:r>
            <a:r>
              <a:rPr lang="es-ES" sz="1100" dirty="0" smtClean="0">
                <a:solidFill>
                  <a:srgbClr val="001334"/>
                </a:solidFill>
                <a:latin typeface="Garamond" panose="02020404030301010803" pitchFamily="18" charset="0"/>
                <a:sym typeface="Wingdings" panose="05000000000000000000" pitchFamily="2" charset="2"/>
              </a:rPr>
              <a:t> LVN</a:t>
            </a:r>
            <a:endParaRPr lang="es-ES" sz="1100" dirty="0" smtClean="0">
              <a:solidFill>
                <a:srgbClr val="001334"/>
              </a:solidFill>
              <a:latin typeface="Garamond" panose="02020404030301010803" pitchFamily="18" charset="0"/>
            </a:endParaRPr>
          </a:p>
        </p:txBody>
      </p:sp>
      <p:sp>
        <p:nvSpPr>
          <p:cNvPr id="37" name="Elipse 36"/>
          <p:cNvSpPr/>
          <p:nvPr/>
        </p:nvSpPr>
        <p:spPr>
          <a:xfrm>
            <a:off x="1091455" y="2755723"/>
            <a:ext cx="316767" cy="3323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40" name="Conector recto 39"/>
          <p:cNvCxnSpPr>
            <a:endCxn id="41" idx="1"/>
          </p:cNvCxnSpPr>
          <p:nvPr/>
        </p:nvCxnSpPr>
        <p:spPr>
          <a:xfrm>
            <a:off x="1187624" y="5350136"/>
            <a:ext cx="199880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CuadroTexto 40"/>
          <p:cNvSpPr txBox="1"/>
          <p:nvPr/>
        </p:nvSpPr>
        <p:spPr>
          <a:xfrm>
            <a:off x="3186431" y="5219331"/>
            <a:ext cx="1470604" cy="261610"/>
          </a:xfrm>
          <a:prstGeom prst="rect">
            <a:avLst/>
          </a:prstGeom>
          <a:noFill/>
        </p:spPr>
        <p:txBody>
          <a:bodyPr wrap="square" rtlCol="0">
            <a:spAutoFit/>
          </a:bodyPr>
          <a:lstStyle/>
          <a:p>
            <a:r>
              <a:rPr lang="es-ES" sz="1100" dirty="0" smtClean="0">
                <a:solidFill>
                  <a:srgbClr val="001334"/>
                </a:solidFill>
                <a:latin typeface="Garamond" panose="02020404030301010803" pitchFamily="18" charset="0"/>
              </a:rPr>
              <a:t>Desequilibrio </a:t>
            </a:r>
            <a:r>
              <a:rPr lang="es-ES" sz="1100" dirty="0" smtClean="0">
                <a:solidFill>
                  <a:srgbClr val="001334"/>
                </a:solidFill>
                <a:latin typeface="Garamond" panose="02020404030301010803" pitchFamily="18" charset="0"/>
                <a:sym typeface="Wingdings" panose="05000000000000000000" pitchFamily="2" charset="2"/>
              </a:rPr>
              <a:t> LVN</a:t>
            </a:r>
            <a:endParaRPr lang="es-ES" sz="1100" dirty="0" smtClean="0">
              <a:solidFill>
                <a:srgbClr val="001334"/>
              </a:solidFill>
              <a:latin typeface="Garamond" panose="02020404030301010803" pitchFamily="18" charset="0"/>
            </a:endParaRPr>
          </a:p>
        </p:txBody>
      </p:sp>
      <p:sp>
        <p:nvSpPr>
          <p:cNvPr id="42" name="Elipse 41"/>
          <p:cNvSpPr/>
          <p:nvPr/>
        </p:nvSpPr>
        <p:spPr>
          <a:xfrm>
            <a:off x="1074038" y="5202461"/>
            <a:ext cx="316767" cy="3323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Rectángulo redondeado 42"/>
          <p:cNvSpPr/>
          <p:nvPr/>
        </p:nvSpPr>
        <p:spPr>
          <a:xfrm>
            <a:off x="1951721" y="3367639"/>
            <a:ext cx="1698676" cy="1532898"/>
          </a:xfrm>
          <a:prstGeom prst="roundRect">
            <a:avLst/>
          </a:pr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9700"/>
              </a:solidFill>
            </a:endParaRPr>
          </a:p>
        </p:txBody>
      </p:sp>
      <p:sp>
        <p:nvSpPr>
          <p:cNvPr id="44" name="CuadroTexto 43"/>
          <p:cNvSpPr txBox="1"/>
          <p:nvPr/>
        </p:nvSpPr>
        <p:spPr>
          <a:xfrm>
            <a:off x="2220930" y="3400839"/>
            <a:ext cx="2535223" cy="261610"/>
          </a:xfrm>
          <a:prstGeom prst="rect">
            <a:avLst/>
          </a:prstGeom>
          <a:noFill/>
          <a:ln>
            <a:noFill/>
          </a:ln>
        </p:spPr>
        <p:txBody>
          <a:bodyPr wrap="square" rtlCol="0">
            <a:spAutoFit/>
          </a:bodyPr>
          <a:lstStyle/>
          <a:p>
            <a:r>
              <a:rPr lang="es-ES" sz="1100" dirty="0" smtClean="0">
                <a:solidFill>
                  <a:srgbClr val="001334"/>
                </a:solidFill>
                <a:latin typeface="Garamond" panose="02020404030301010803" pitchFamily="18" charset="0"/>
              </a:rPr>
              <a:t>Equilibrio </a:t>
            </a:r>
            <a:r>
              <a:rPr lang="es-ES" sz="1100" dirty="0" smtClean="0">
                <a:solidFill>
                  <a:srgbClr val="001334"/>
                </a:solidFill>
                <a:latin typeface="Garamond" panose="02020404030301010803" pitchFamily="18" charset="0"/>
                <a:sym typeface="Wingdings" panose="05000000000000000000" pitchFamily="2" charset="2"/>
              </a:rPr>
              <a:t> HVN</a:t>
            </a:r>
            <a:endParaRPr lang="es-ES" sz="1100" dirty="0">
              <a:solidFill>
                <a:srgbClr val="001334"/>
              </a:solidFill>
              <a:latin typeface="Garamond" panose="02020404030301010803" pitchFamily="18" charset="0"/>
            </a:endParaRPr>
          </a:p>
        </p:txBody>
      </p:sp>
      <p:sp>
        <p:nvSpPr>
          <p:cNvPr id="46" name="Forma libre 45"/>
          <p:cNvSpPr/>
          <p:nvPr/>
        </p:nvSpPr>
        <p:spPr>
          <a:xfrm>
            <a:off x="5304262" y="2515018"/>
            <a:ext cx="563441" cy="1656184"/>
          </a:xfrm>
          <a:custGeom>
            <a:avLst/>
            <a:gdLst>
              <a:gd name="connsiteX0" fmla="*/ 17417 w 1036332"/>
              <a:gd name="connsiteY0" fmla="*/ 0 h 818605"/>
              <a:gd name="connsiteX1" fmla="*/ 1036320 w 1036332"/>
              <a:gd name="connsiteY1" fmla="*/ 452845 h 818605"/>
              <a:gd name="connsiteX2" fmla="*/ 0 w 1036332"/>
              <a:gd name="connsiteY2" fmla="*/ 818605 h 818605"/>
            </a:gdLst>
            <a:ahLst/>
            <a:cxnLst>
              <a:cxn ang="0">
                <a:pos x="connsiteX0" y="connsiteY0"/>
              </a:cxn>
              <a:cxn ang="0">
                <a:pos x="connsiteX1" y="connsiteY1"/>
              </a:cxn>
              <a:cxn ang="0">
                <a:pos x="connsiteX2" y="connsiteY2"/>
              </a:cxn>
            </a:cxnLst>
            <a:rect l="l" t="t" r="r" b="b"/>
            <a:pathLst>
              <a:path w="1036332" h="818605">
                <a:moveTo>
                  <a:pt x="17417" y="0"/>
                </a:moveTo>
                <a:cubicBezTo>
                  <a:pt x="528320" y="158205"/>
                  <a:pt x="1039223" y="316411"/>
                  <a:pt x="1036320" y="452845"/>
                </a:cubicBezTo>
                <a:cubicBezTo>
                  <a:pt x="1033417" y="589279"/>
                  <a:pt x="516708" y="703942"/>
                  <a:pt x="0" y="818605"/>
                </a:cubicBezTo>
              </a:path>
            </a:pathLst>
          </a:custGeom>
          <a:no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Forma libre 46"/>
          <p:cNvSpPr/>
          <p:nvPr/>
        </p:nvSpPr>
        <p:spPr>
          <a:xfrm>
            <a:off x="5312029" y="4171202"/>
            <a:ext cx="563441" cy="1656184"/>
          </a:xfrm>
          <a:custGeom>
            <a:avLst/>
            <a:gdLst>
              <a:gd name="connsiteX0" fmla="*/ 17417 w 1036332"/>
              <a:gd name="connsiteY0" fmla="*/ 0 h 818605"/>
              <a:gd name="connsiteX1" fmla="*/ 1036320 w 1036332"/>
              <a:gd name="connsiteY1" fmla="*/ 452845 h 818605"/>
              <a:gd name="connsiteX2" fmla="*/ 0 w 1036332"/>
              <a:gd name="connsiteY2" fmla="*/ 818605 h 818605"/>
            </a:gdLst>
            <a:ahLst/>
            <a:cxnLst>
              <a:cxn ang="0">
                <a:pos x="connsiteX0" y="connsiteY0"/>
              </a:cxn>
              <a:cxn ang="0">
                <a:pos x="connsiteX1" y="connsiteY1"/>
              </a:cxn>
              <a:cxn ang="0">
                <a:pos x="connsiteX2" y="connsiteY2"/>
              </a:cxn>
            </a:cxnLst>
            <a:rect l="l" t="t" r="r" b="b"/>
            <a:pathLst>
              <a:path w="1036332" h="818605">
                <a:moveTo>
                  <a:pt x="17417" y="0"/>
                </a:moveTo>
                <a:cubicBezTo>
                  <a:pt x="528320" y="158205"/>
                  <a:pt x="1039223" y="316411"/>
                  <a:pt x="1036320" y="452845"/>
                </a:cubicBezTo>
                <a:cubicBezTo>
                  <a:pt x="1033417" y="589279"/>
                  <a:pt x="516708" y="703942"/>
                  <a:pt x="0" y="818605"/>
                </a:cubicBezTo>
              </a:path>
            </a:pathLst>
          </a:custGeom>
          <a:no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7" name="Conector recto 56"/>
          <p:cNvCxnSpPr>
            <a:endCxn id="58" idx="1"/>
          </p:cNvCxnSpPr>
          <p:nvPr/>
        </p:nvCxnSpPr>
        <p:spPr>
          <a:xfrm>
            <a:off x="5304262" y="2515600"/>
            <a:ext cx="199880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CuadroTexto 57"/>
          <p:cNvSpPr txBox="1"/>
          <p:nvPr/>
        </p:nvSpPr>
        <p:spPr>
          <a:xfrm>
            <a:off x="7303069" y="2384795"/>
            <a:ext cx="1470604" cy="261610"/>
          </a:xfrm>
          <a:prstGeom prst="rect">
            <a:avLst/>
          </a:prstGeom>
          <a:noFill/>
        </p:spPr>
        <p:txBody>
          <a:bodyPr wrap="square" rtlCol="0">
            <a:spAutoFit/>
          </a:bodyPr>
          <a:lstStyle/>
          <a:p>
            <a:r>
              <a:rPr lang="es-ES" sz="1100" dirty="0" smtClean="0">
                <a:solidFill>
                  <a:srgbClr val="001334"/>
                </a:solidFill>
                <a:latin typeface="Garamond" panose="02020404030301010803" pitchFamily="18" charset="0"/>
              </a:rPr>
              <a:t>Desequilibrio </a:t>
            </a:r>
            <a:r>
              <a:rPr lang="es-ES" sz="1100" dirty="0" smtClean="0">
                <a:solidFill>
                  <a:srgbClr val="001334"/>
                </a:solidFill>
                <a:latin typeface="Garamond" panose="02020404030301010803" pitchFamily="18" charset="0"/>
                <a:sym typeface="Wingdings" panose="05000000000000000000" pitchFamily="2" charset="2"/>
              </a:rPr>
              <a:t> LVN</a:t>
            </a:r>
            <a:endParaRPr lang="es-ES" sz="1100" dirty="0" smtClean="0">
              <a:solidFill>
                <a:srgbClr val="001334"/>
              </a:solidFill>
              <a:latin typeface="Garamond" panose="02020404030301010803" pitchFamily="18" charset="0"/>
            </a:endParaRPr>
          </a:p>
        </p:txBody>
      </p:sp>
      <p:sp>
        <p:nvSpPr>
          <p:cNvPr id="59" name="Elipse 58"/>
          <p:cNvSpPr/>
          <p:nvPr/>
        </p:nvSpPr>
        <p:spPr>
          <a:xfrm>
            <a:off x="5190676" y="2367925"/>
            <a:ext cx="316767" cy="3323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60" name="Conector recto 59"/>
          <p:cNvCxnSpPr>
            <a:endCxn id="61" idx="1"/>
          </p:cNvCxnSpPr>
          <p:nvPr/>
        </p:nvCxnSpPr>
        <p:spPr>
          <a:xfrm>
            <a:off x="5334912" y="4170927"/>
            <a:ext cx="199880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CuadroTexto 60"/>
          <p:cNvSpPr txBox="1"/>
          <p:nvPr/>
        </p:nvSpPr>
        <p:spPr>
          <a:xfrm>
            <a:off x="7333719" y="4040122"/>
            <a:ext cx="1470604" cy="261610"/>
          </a:xfrm>
          <a:prstGeom prst="rect">
            <a:avLst/>
          </a:prstGeom>
          <a:noFill/>
        </p:spPr>
        <p:txBody>
          <a:bodyPr wrap="square" rtlCol="0">
            <a:spAutoFit/>
          </a:bodyPr>
          <a:lstStyle/>
          <a:p>
            <a:r>
              <a:rPr lang="es-ES" sz="1100" dirty="0" smtClean="0">
                <a:solidFill>
                  <a:srgbClr val="001334"/>
                </a:solidFill>
                <a:latin typeface="Garamond" panose="02020404030301010803" pitchFamily="18" charset="0"/>
              </a:rPr>
              <a:t>Desequilibrio </a:t>
            </a:r>
            <a:r>
              <a:rPr lang="es-ES" sz="1100" dirty="0" smtClean="0">
                <a:solidFill>
                  <a:srgbClr val="001334"/>
                </a:solidFill>
                <a:latin typeface="Garamond" panose="02020404030301010803" pitchFamily="18" charset="0"/>
                <a:sym typeface="Wingdings" panose="05000000000000000000" pitchFamily="2" charset="2"/>
              </a:rPr>
              <a:t> LVN</a:t>
            </a:r>
            <a:endParaRPr lang="es-ES" sz="1100" dirty="0" smtClean="0">
              <a:solidFill>
                <a:srgbClr val="001334"/>
              </a:solidFill>
              <a:latin typeface="Garamond" panose="02020404030301010803" pitchFamily="18" charset="0"/>
            </a:endParaRPr>
          </a:p>
        </p:txBody>
      </p:sp>
      <p:sp>
        <p:nvSpPr>
          <p:cNvPr id="62" name="Elipse 61"/>
          <p:cNvSpPr/>
          <p:nvPr/>
        </p:nvSpPr>
        <p:spPr>
          <a:xfrm>
            <a:off x="5221326" y="4023252"/>
            <a:ext cx="316767" cy="3323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3" name="Rectángulo redondeado 62"/>
          <p:cNvSpPr/>
          <p:nvPr/>
        </p:nvSpPr>
        <p:spPr>
          <a:xfrm>
            <a:off x="5627182" y="2945136"/>
            <a:ext cx="1698676" cy="768964"/>
          </a:xfrm>
          <a:prstGeom prst="roundRect">
            <a:avLst/>
          </a:pr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9700"/>
              </a:solidFill>
            </a:endParaRPr>
          </a:p>
        </p:txBody>
      </p:sp>
      <p:sp>
        <p:nvSpPr>
          <p:cNvPr id="64" name="CuadroTexto 63"/>
          <p:cNvSpPr txBox="1"/>
          <p:nvPr/>
        </p:nvSpPr>
        <p:spPr>
          <a:xfrm>
            <a:off x="5878324" y="3198813"/>
            <a:ext cx="2535223" cy="261610"/>
          </a:xfrm>
          <a:prstGeom prst="rect">
            <a:avLst/>
          </a:prstGeom>
          <a:noFill/>
          <a:ln>
            <a:noFill/>
          </a:ln>
        </p:spPr>
        <p:txBody>
          <a:bodyPr wrap="square" rtlCol="0">
            <a:spAutoFit/>
          </a:bodyPr>
          <a:lstStyle/>
          <a:p>
            <a:r>
              <a:rPr lang="es-ES" sz="1100" dirty="0" smtClean="0">
                <a:solidFill>
                  <a:srgbClr val="001334"/>
                </a:solidFill>
                <a:latin typeface="Garamond" panose="02020404030301010803" pitchFamily="18" charset="0"/>
              </a:rPr>
              <a:t>Equilibrio </a:t>
            </a:r>
            <a:r>
              <a:rPr lang="es-ES" sz="1100" dirty="0" smtClean="0">
                <a:solidFill>
                  <a:srgbClr val="001334"/>
                </a:solidFill>
                <a:latin typeface="Garamond" panose="02020404030301010803" pitchFamily="18" charset="0"/>
                <a:sym typeface="Wingdings" panose="05000000000000000000" pitchFamily="2" charset="2"/>
              </a:rPr>
              <a:t> HVN</a:t>
            </a:r>
            <a:endParaRPr lang="es-ES" sz="1100" dirty="0">
              <a:solidFill>
                <a:srgbClr val="001334"/>
              </a:solidFill>
              <a:latin typeface="Garamond" panose="02020404030301010803" pitchFamily="18" charset="0"/>
            </a:endParaRPr>
          </a:p>
        </p:txBody>
      </p:sp>
      <p:sp>
        <p:nvSpPr>
          <p:cNvPr id="66" name="Rectángulo redondeado 65"/>
          <p:cNvSpPr/>
          <p:nvPr/>
        </p:nvSpPr>
        <p:spPr>
          <a:xfrm>
            <a:off x="5620299" y="4678857"/>
            <a:ext cx="1698676" cy="701490"/>
          </a:xfrm>
          <a:prstGeom prst="roundRect">
            <a:avLst/>
          </a:pr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9700"/>
              </a:solidFill>
            </a:endParaRPr>
          </a:p>
        </p:txBody>
      </p:sp>
      <p:sp>
        <p:nvSpPr>
          <p:cNvPr id="67" name="CuadroTexto 66"/>
          <p:cNvSpPr txBox="1"/>
          <p:nvPr/>
        </p:nvSpPr>
        <p:spPr>
          <a:xfrm>
            <a:off x="5867702" y="4698615"/>
            <a:ext cx="2535223" cy="261610"/>
          </a:xfrm>
          <a:prstGeom prst="rect">
            <a:avLst/>
          </a:prstGeom>
          <a:noFill/>
          <a:ln>
            <a:noFill/>
          </a:ln>
        </p:spPr>
        <p:txBody>
          <a:bodyPr wrap="square" rtlCol="0">
            <a:spAutoFit/>
          </a:bodyPr>
          <a:lstStyle/>
          <a:p>
            <a:r>
              <a:rPr lang="es-ES" sz="1100" dirty="0" smtClean="0">
                <a:solidFill>
                  <a:srgbClr val="001334"/>
                </a:solidFill>
                <a:latin typeface="Garamond" panose="02020404030301010803" pitchFamily="18" charset="0"/>
              </a:rPr>
              <a:t>Equilibrio </a:t>
            </a:r>
            <a:r>
              <a:rPr lang="es-ES" sz="1100" dirty="0" smtClean="0">
                <a:solidFill>
                  <a:srgbClr val="001334"/>
                </a:solidFill>
                <a:latin typeface="Garamond" panose="02020404030301010803" pitchFamily="18" charset="0"/>
                <a:sym typeface="Wingdings" panose="05000000000000000000" pitchFamily="2" charset="2"/>
              </a:rPr>
              <a:t> HVN</a:t>
            </a:r>
            <a:endParaRPr lang="es-ES" sz="1100" dirty="0">
              <a:solidFill>
                <a:srgbClr val="001334"/>
              </a:solidFill>
              <a:latin typeface="Garamond" panose="02020404030301010803" pitchFamily="18" charset="0"/>
            </a:endParaRPr>
          </a:p>
        </p:txBody>
      </p:sp>
      <p:cxnSp>
        <p:nvCxnSpPr>
          <p:cNvPr id="69" name="Conector recto 68"/>
          <p:cNvCxnSpPr>
            <a:endCxn id="70" idx="1"/>
          </p:cNvCxnSpPr>
          <p:nvPr/>
        </p:nvCxnSpPr>
        <p:spPr>
          <a:xfrm>
            <a:off x="5312029" y="5798963"/>
            <a:ext cx="199880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CuadroTexto 69"/>
          <p:cNvSpPr txBox="1"/>
          <p:nvPr/>
        </p:nvSpPr>
        <p:spPr>
          <a:xfrm>
            <a:off x="7310836" y="5668158"/>
            <a:ext cx="1470604" cy="261610"/>
          </a:xfrm>
          <a:prstGeom prst="rect">
            <a:avLst/>
          </a:prstGeom>
          <a:noFill/>
        </p:spPr>
        <p:txBody>
          <a:bodyPr wrap="square" rtlCol="0">
            <a:spAutoFit/>
          </a:bodyPr>
          <a:lstStyle/>
          <a:p>
            <a:r>
              <a:rPr lang="es-ES" sz="1100" dirty="0" smtClean="0">
                <a:solidFill>
                  <a:srgbClr val="001334"/>
                </a:solidFill>
                <a:latin typeface="Garamond" panose="02020404030301010803" pitchFamily="18" charset="0"/>
              </a:rPr>
              <a:t>Desequilibrio </a:t>
            </a:r>
            <a:r>
              <a:rPr lang="es-ES" sz="1100" dirty="0" smtClean="0">
                <a:solidFill>
                  <a:srgbClr val="001334"/>
                </a:solidFill>
                <a:latin typeface="Garamond" panose="02020404030301010803" pitchFamily="18" charset="0"/>
                <a:sym typeface="Wingdings" panose="05000000000000000000" pitchFamily="2" charset="2"/>
              </a:rPr>
              <a:t> LVN</a:t>
            </a:r>
            <a:endParaRPr lang="es-ES" sz="1100" dirty="0" smtClean="0">
              <a:solidFill>
                <a:srgbClr val="001334"/>
              </a:solidFill>
              <a:latin typeface="Garamond" panose="02020404030301010803" pitchFamily="18" charset="0"/>
            </a:endParaRPr>
          </a:p>
        </p:txBody>
      </p:sp>
      <p:sp>
        <p:nvSpPr>
          <p:cNvPr id="71" name="Elipse 70"/>
          <p:cNvSpPr/>
          <p:nvPr/>
        </p:nvSpPr>
        <p:spPr>
          <a:xfrm>
            <a:off x="5198443" y="5651288"/>
            <a:ext cx="316767" cy="3323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2" name="Rectángulo 71"/>
          <p:cNvSpPr/>
          <p:nvPr/>
        </p:nvSpPr>
        <p:spPr>
          <a:xfrm>
            <a:off x="7973027" y="5864255"/>
            <a:ext cx="504056"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3" name="CuadroTexto 72"/>
          <p:cNvSpPr txBox="1"/>
          <p:nvPr/>
        </p:nvSpPr>
        <p:spPr>
          <a:xfrm>
            <a:off x="7407742" y="5935618"/>
            <a:ext cx="792088" cy="276999"/>
          </a:xfrm>
          <a:prstGeom prst="rect">
            <a:avLst/>
          </a:prstGeom>
          <a:noFill/>
        </p:spPr>
        <p:txBody>
          <a:bodyPr wrap="square" rtlCol="0">
            <a:spAutoFit/>
          </a:bodyPr>
          <a:lstStyle/>
          <a:p>
            <a:r>
              <a:rPr lang="es-ES" sz="1200" dirty="0" smtClean="0">
                <a:solidFill>
                  <a:srgbClr val="001334"/>
                </a:solidFill>
                <a:latin typeface="Garamond" panose="02020404030301010803" pitchFamily="18" charset="0"/>
              </a:rPr>
              <a:t>Tiempo</a:t>
            </a:r>
            <a:endParaRPr lang="es-ES" sz="1200" dirty="0">
              <a:solidFill>
                <a:srgbClr val="001334"/>
              </a:solidFill>
              <a:latin typeface="Garamond" panose="02020404030301010803" pitchFamily="18" charset="0"/>
            </a:endParaRPr>
          </a:p>
        </p:txBody>
      </p:sp>
      <p:sp>
        <p:nvSpPr>
          <p:cNvPr id="74" name="Rectángulo redondeado 73"/>
          <p:cNvSpPr/>
          <p:nvPr/>
        </p:nvSpPr>
        <p:spPr>
          <a:xfrm>
            <a:off x="1161325" y="4134088"/>
            <a:ext cx="540060" cy="11759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75" name="Conector recto 74"/>
          <p:cNvCxnSpPr>
            <a:stCxn id="74" idx="3"/>
            <a:endCxn id="76" idx="1"/>
          </p:cNvCxnSpPr>
          <p:nvPr/>
        </p:nvCxnSpPr>
        <p:spPr>
          <a:xfrm>
            <a:off x="1701385" y="4192885"/>
            <a:ext cx="696976" cy="149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76" name="CuadroTexto 75"/>
          <p:cNvSpPr txBox="1"/>
          <p:nvPr/>
        </p:nvSpPr>
        <p:spPr>
          <a:xfrm>
            <a:off x="2398361" y="4063573"/>
            <a:ext cx="1470604" cy="261610"/>
          </a:xfrm>
          <a:prstGeom prst="rect">
            <a:avLst/>
          </a:prstGeom>
          <a:noFill/>
        </p:spPr>
        <p:txBody>
          <a:bodyPr wrap="square" rtlCol="0">
            <a:spAutoFit/>
          </a:bodyPr>
          <a:lstStyle/>
          <a:p>
            <a:r>
              <a:rPr lang="es-ES" sz="1100" b="1" dirty="0" smtClean="0">
                <a:solidFill>
                  <a:srgbClr val="001334"/>
                </a:solidFill>
                <a:latin typeface="Garamond" panose="02020404030301010803" pitchFamily="18" charset="0"/>
              </a:rPr>
              <a:t>POC</a:t>
            </a:r>
          </a:p>
        </p:txBody>
      </p:sp>
      <p:sp>
        <p:nvSpPr>
          <p:cNvPr id="84" name="Rectángulo redondeado 83"/>
          <p:cNvSpPr/>
          <p:nvPr/>
        </p:nvSpPr>
        <p:spPr>
          <a:xfrm>
            <a:off x="5228321" y="5006103"/>
            <a:ext cx="540060" cy="11759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85" name="Conector recto 84"/>
          <p:cNvCxnSpPr>
            <a:stCxn id="84" idx="3"/>
            <a:endCxn id="86" idx="1"/>
          </p:cNvCxnSpPr>
          <p:nvPr/>
        </p:nvCxnSpPr>
        <p:spPr>
          <a:xfrm>
            <a:off x="5768381" y="5064900"/>
            <a:ext cx="696976" cy="149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86" name="CuadroTexto 85"/>
          <p:cNvSpPr txBox="1"/>
          <p:nvPr/>
        </p:nvSpPr>
        <p:spPr>
          <a:xfrm>
            <a:off x="6465357" y="4935588"/>
            <a:ext cx="1470604" cy="261610"/>
          </a:xfrm>
          <a:prstGeom prst="rect">
            <a:avLst/>
          </a:prstGeom>
          <a:noFill/>
        </p:spPr>
        <p:txBody>
          <a:bodyPr wrap="square" rtlCol="0">
            <a:spAutoFit/>
          </a:bodyPr>
          <a:lstStyle/>
          <a:p>
            <a:r>
              <a:rPr lang="es-ES" sz="1100" b="1" dirty="0" smtClean="0">
                <a:solidFill>
                  <a:srgbClr val="001334"/>
                </a:solidFill>
                <a:latin typeface="Garamond" panose="02020404030301010803" pitchFamily="18" charset="0"/>
              </a:rPr>
              <a:t>POC</a:t>
            </a:r>
          </a:p>
        </p:txBody>
      </p:sp>
      <p:sp>
        <p:nvSpPr>
          <p:cNvPr id="88" name="CuadroTexto 87"/>
          <p:cNvSpPr txBox="1"/>
          <p:nvPr/>
        </p:nvSpPr>
        <p:spPr>
          <a:xfrm>
            <a:off x="829296" y="1568298"/>
            <a:ext cx="7853714" cy="523220"/>
          </a:xfrm>
          <a:prstGeom prst="rect">
            <a:avLst/>
          </a:prstGeom>
          <a:noFill/>
        </p:spPr>
        <p:txBody>
          <a:bodyPr wrap="square" rtlCol="0">
            <a:spAutoFit/>
          </a:bodyPr>
          <a:lstStyle/>
          <a:p>
            <a:pPr algn="just"/>
            <a:endParaRPr lang="es-ES" sz="1400" dirty="0">
              <a:latin typeface="Garamond" panose="02020404030301010803" pitchFamily="18" charset="0"/>
            </a:endParaRPr>
          </a:p>
          <a:p>
            <a:pPr algn="just"/>
            <a:r>
              <a:rPr lang="es-ES" sz="1400" dirty="0" smtClean="0">
                <a:latin typeface="Garamond" panose="02020404030301010803" pitchFamily="18" charset="0"/>
              </a:rPr>
              <a:t>	Una Campana				Dos Campanas</a:t>
            </a:r>
            <a:endParaRPr lang="es-ES" sz="1400" dirty="0">
              <a:latin typeface="Garamond" panose="02020404030301010803" pitchFamily="18" charset="0"/>
            </a:endParaRPr>
          </a:p>
        </p:txBody>
      </p:sp>
      <p:sp>
        <p:nvSpPr>
          <p:cNvPr id="89" name="Rectángulo redondeado 88"/>
          <p:cNvSpPr/>
          <p:nvPr/>
        </p:nvSpPr>
        <p:spPr>
          <a:xfrm>
            <a:off x="1592517" y="1752722"/>
            <a:ext cx="1518009" cy="407747"/>
          </a:xfrm>
          <a:prstGeom prst="roundRect">
            <a:avLst/>
          </a:prstGeom>
          <a:no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9700"/>
              </a:solidFill>
            </a:endParaRPr>
          </a:p>
        </p:txBody>
      </p:sp>
      <p:sp>
        <p:nvSpPr>
          <p:cNvPr id="90" name="Rectángulo redondeado 89"/>
          <p:cNvSpPr/>
          <p:nvPr/>
        </p:nvSpPr>
        <p:spPr>
          <a:xfrm>
            <a:off x="6184245" y="1758083"/>
            <a:ext cx="1518009" cy="407747"/>
          </a:xfrm>
          <a:prstGeom prst="roundRect">
            <a:avLst/>
          </a:prstGeom>
          <a:no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9700"/>
              </a:solidFill>
            </a:endParaRPr>
          </a:p>
        </p:txBody>
      </p:sp>
      <p:sp>
        <p:nvSpPr>
          <p:cNvPr id="45" name="3 CuadroTexto"/>
          <p:cNvSpPr txBox="1"/>
          <p:nvPr/>
        </p:nvSpPr>
        <p:spPr>
          <a:xfrm>
            <a:off x="3491880" y="452414"/>
            <a:ext cx="5486831" cy="369332"/>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2. </a:t>
            </a:r>
            <a:r>
              <a:rPr lang="es-ES" b="1" dirty="0" smtClean="0">
                <a:latin typeface="Garamond" panose="02020404030301010803" pitchFamily="18" charset="0"/>
              </a:rPr>
              <a:t>ZONAS DE EQUILIBRIO Y DESEQUILIBRIO</a:t>
            </a:r>
            <a:endParaRPr lang="es-ES" b="1" dirty="0">
              <a:latin typeface="Garamond" panose="02020404030301010803" pitchFamily="18" charset="0"/>
            </a:endParaRPr>
          </a:p>
        </p:txBody>
      </p:sp>
      <p:sp>
        <p:nvSpPr>
          <p:cNvPr id="48" name="Rectángulo redondeado 47"/>
          <p:cNvSpPr/>
          <p:nvPr/>
        </p:nvSpPr>
        <p:spPr>
          <a:xfrm>
            <a:off x="3453752" y="1143781"/>
            <a:ext cx="2402162" cy="587424"/>
          </a:xfrm>
          <a:prstGeom prst="roundRect">
            <a:avLst/>
          </a:prstGeom>
          <a:solidFill>
            <a:schemeClr val="bg1"/>
          </a:solid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solidFill>
                  <a:srgbClr val="001334"/>
                </a:solidFill>
                <a:latin typeface="Garamond" panose="02020404030301010803" pitchFamily="18" charset="0"/>
              </a:rPr>
              <a:t>Tipos de </a:t>
            </a:r>
            <a:r>
              <a:rPr lang="es-ES" dirty="0" err="1" smtClean="0">
                <a:solidFill>
                  <a:srgbClr val="001334"/>
                </a:solidFill>
                <a:latin typeface="Garamond" panose="02020404030301010803" pitchFamily="18" charset="0"/>
              </a:rPr>
              <a:t>MarketProfile</a:t>
            </a:r>
            <a:r>
              <a:rPr lang="es-ES" dirty="0">
                <a:solidFill>
                  <a:srgbClr val="001334"/>
                </a:solidFill>
                <a:latin typeface="Garamond" panose="02020404030301010803" pitchFamily="18" charset="0"/>
              </a:rPr>
              <a:t>:</a:t>
            </a:r>
          </a:p>
        </p:txBody>
      </p:sp>
    </p:spTree>
    <p:extLst>
      <p:ext uri="{BB962C8B-B14F-4D97-AF65-F5344CB8AC3E}">
        <p14:creationId xmlns:p14="http://schemas.microsoft.com/office/powerpoint/2010/main" val="3284777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692" y="2935823"/>
            <a:ext cx="8240841" cy="3285171"/>
          </a:xfrm>
          <a:prstGeom prst="rect">
            <a:avLst/>
          </a:prstGeom>
        </p:spPr>
      </p:pic>
      <p:sp>
        <p:nvSpPr>
          <p:cNvPr id="55" name="CuadroTexto 54"/>
          <p:cNvSpPr txBox="1"/>
          <p:nvPr/>
        </p:nvSpPr>
        <p:spPr>
          <a:xfrm>
            <a:off x="489692" y="1712239"/>
            <a:ext cx="8316416" cy="923330"/>
          </a:xfrm>
          <a:prstGeom prst="rect">
            <a:avLst/>
          </a:prstGeom>
          <a:noFill/>
        </p:spPr>
        <p:txBody>
          <a:bodyPr wrap="square" rtlCol="0">
            <a:spAutoFit/>
          </a:bodyPr>
          <a:lstStyle/>
          <a:p>
            <a:pPr algn="just"/>
            <a:r>
              <a:rPr lang="es-ES" dirty="0" smtClean="0">
                <a:latin typeface="Garamond" panose="02020404030301010803" pitchFamily="18" charset="0"/>
              </a:rPr>
              <a:t>En la siguiente imagen podemos apreciar un ejemplo de </a:t>
            </a:r>
            <a:r>
              <a:rPr lang="es-ES" dirty="0" err="1" smtClean="0">
                <a:latin typeface="Garamond" panose="02020404030301010803" pitchFamily="18" charset="0"/>
              </a:rPr>
              <a:t>Market</a:t>
            </a:r>
            <a:r>
              <a:rPr lang="es-ES" dirty="0" smtClean="0">
                <a:latin typeface="Garamond" panose="02020404030301010803" pitchFamily="18" charset="0"/>
              </a:rPr>
              <a:t> </a:t>
            </a:r>
            <a:r>
              <a:rPr lang="es-ES" dirty="0" err="1" smtClean="0">
                <a:latin typeface="Garamond" panose="02020404030301010803" pitchFamily="18" charset="0"/>
              </a:rPr>
              <a:t>Profile</a:t>
            </a:r>
            <a:r>
              <a:rPr lang="es-ES" dirty="0" smtClean="0">
                <a:latin typeface="Garamond" panose="02020404030301010803" pitchFamily="18" charset="0"/>
              </a:rPr>
              <a:t> con una campana. En este caso podemos aplicar métodos de entrada con </a:t>
            </a:r>
            <a:r>
              <a:rPr lang="es-ES" dirty="0" smtClean="0">
                <a:latin typeface="Garamond" panose="02020404030301010803" pitchFamily="18" charset="0"/>
              </a:rPr>
              <a:t>T2 en sentido contrario al POC y buscando un nuevo equilibrio </a:t>
            </a:r>
            <a:r>
              <a:rPr lang="es-ES" dirty="0" smtClean="0">
                <a:latin typeface="Garamond" panose="02020404030301010803" pitchFamily="18" charset="0"/>
              </a:rPr>
              <a:t>o </a:t>
            </a:r>
            <a:r>
              <a:rPr lang="es-ES" dirty="0" smtClean="0">
                <a:latin typeface="Garamond" panose="02020404030301010803" pitchFamily="18" charset="0"/>
              </a:rPr>
              <a:t>laterales buscando el POC.</a:t>
            </a:r>
            <a:endParaRPr lang="es-ES" dirty="0">
              <a:latin typeface="Garamond" panose="02020404030301010803" pitchFamily="18" charset="0"/>
            </a:endParaRPr>
          </a:p>
        </p:txBody>
      </p:sp>
      <p:sp>
        <p:nvSpPr>
          <p:cNvPr id="7" name="Rectángulo 6"/>
          <p:cNvSpPr/>
          <p:nvPr/>
        </p:nvSpPr>
        <p:spPr>
          <a:xfrm>
            <a:off x="3496455" y="393951"/>
            <a:ext cx="5518114" cy="369332"/>
          </a:xfrm>
          <a:prstGeom prst="rect">
            <a:avLst/>
          </a:prstGeom>
        </p:spPr>
        <p:txBody>
          <a:bodyPr wrap="none">
            <a:spAutoFit/>
          </a:bodyPr>
          <a:lstStyle/>
          <a:p>
            <a:pPr algn="ctr"/>
            <a:r>
              <a:rPr lang="es-ES" b="1" dirty="0" smtClean="0">
                <a:solidFill>
                  <a:srgbClr val="001334"/>
                </a:solidFill>
                <a:latin typeface="Garamond" panose="02020404030301010803" pitchFamily="18" charset="0"/>
              </a:rPr>
              <a:t>2.1 EJEMPLO MARKET PROFILE UNA CAMPANA</a:t>
            </a:r>
            <a:endParaRPr lang="es-ES" b="1" dirty="0">
              <a:solidFill>
                <a:srgbClr val="001334"/>
              </a:solidFill>
              <a:latin typeface="Garamond" panose="02020404030301010803" pitchFamily="18" charset="0"/>
            </a:endParaRPr>
          </a:p>
        </p:txBody>
      </p:sp>
      <p:cxnSp>
        <p:nvCxnSpPr>
          <p:cNvPr id="56" name="Conector recto 55"/>
          <p:cNvCxnSpPr/>
          <p:nvPr/>
        </p:nvCxnSpPr>
        <p:spPr>
          <a:xfrm flipV="1">
            <a:off x="3295279" y="3455628"/>
            <a:ext cx="1998806" cy="2366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5" name="CuadroTexto 64"/>
          <p:cNvSpPr txBox="1"/>
          <p:nvPr/>
        </p:nvSpPr>
        <p:spPr>
          <a:xfrm>
            <a:off x="5266991" y="3342282"/>
            <a:ext cx="2736304" cy="261610"/>
          </a:xfrm>
          <a:prstGeom prst="rect">
            <a:avLst/>
          </a:prstGeom>
          <a:solidFill>
            <a:schemeClr val="bg1"/>
          </a:solidFill>
          <a:ln w="28575">
            <a:solidFill>
              <a:srgbClr val="FF0000"/>
            </a:solidFill>
          </a:ln>
        </p:spPr>
        <p:txBody>
          <a:bodyPr wrap="square" rtlCol="0">
            <a:spAutoFit/>
          </a:bodyPr>
          <a:lstStyle/>
          <a:p>
            <a:r>
              <a:rPr lang="es-ES" sz="1100" dirty="0" smtClean="0">
                <a:solidFill>
                  <a:srgbClr val="001334"/>
                </a:solidFill>
                <a:latin typeface="Garamond" panose="02020404030301010803" pitchFamily="18" charset="0"/>
              </a:rPr>
              <a:t>Entrada en corto </a:t>
            </a:r>
            <a:r>
              <a:rPr lang="es-ES" sz="1100" dirty="0" smtClean="0">
                <a:solidFill>
                  <a:srgbClr val="001334"/>
                </a:solidFill>
                <a:latin typeface="Garamond" panose="02020404030301010803" pitchFamily="18" charset="0"/>
              </a:rPr>
              <a:t>Lateral o T2 en Largo.</a:t>
            </a:r>
            <a:endParaRPr lang="es-ES" sz="1100" dirty="0" smtClean="0">
              <a:solidFill>
                <a:srgbClr val="001334"/>
              </a:solidFill>
              <a:latin typeface="Garamond" panose="02020404030301010803" pitchFamily="18" charset="0"/>
            </a:endParaRPr>
          </a:p>
        </p:txBody>
      </p:sp>
      <p:sp>
        <p:nvSpPr>
          <p:cNvPr id="68" name="Elipse 67"/>
          <p:cNvSpPr/>
          <p:nvPr/>
        </p:nvSpPr>
        <p:spPr>
          <a:xfrm>
            <a:off x="3179687" y="3377511"/>
            <a:ext cx="316767" cy="3323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77" name="Conector recto 76"/>
          <p:cNvCxnSpPr>
            <a:endCxn id="78" idx="1"/>
          </p:cNvCxnSpPr>
          <p:nvPr/>
        </p:nvCxnSpPr>
        <p:spPr>
          <a:xfrm>
            <a:off x="3304852" y="5600300"/>
            <a:ext cx="199880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8" name="CuadroTexto 77"/>
          <p:cNvSpPr txBox="1"/>
          <p:nvPr/>
        </p:nvSpPr>
        <p:spPr>
          <a:xfrm>
            <a:off x="5303658" y="5469495"/>
            <a:ext cx="2952328" cy="261610"/>
          </a:xfrm>
          <a:prstGeom prst="rect">
            <a:avLst/>
          </a:prstGeom>
          <a:solidFill>
            <a:schemeClr val="bg1"/>
          </a:solidFill>
          <a:ln w="28575">
            <a:solidFill>
              <a:srgbClr val="FF0000"/>
            </a:solidFill>
          </a:ln>
        </p:spPr>
        <p:txBody>
          <a:bodyPr wrap="square" rtlCol="0">
            <a:spAutoFit/>
          </a:bodyPr>
          <a:lstStyle/>
          <a:p>
            <a:r>
              <a:rPr lang="es-ES" sz="1100" dirty="0" smtClean="0">
                <a:solidFill>
                  <a:srgbClr val="001334"/>
                </a:solidFill>
                <a:latin typeface="Garamond" panose="02020404030301010803" pitchFamily="18" charset="0"/>
              </a:rPr>
              <a:t>Entrada en largo </a:t>
            </a:r>
            <a:r>
              <a:rPr lang="es-ES" sz="1100" dirty="0" smtClean="0">
                <a:solidFill>
                  <a:srgbClr val="001334"/>
                </a:solidFill>
                <a:latin typeface="Garamond" panose="02020404030301010803" pitchFamily="18" charset="0"/>
              </a:rPr>
              <a:t>Lateral o corto en T2</a:t>
            </a:r>
            <a:endParaRPr lang="es-ES" sz="1100" dirty="0" smtClean="0">
              <a:solidFill>
                <a:srgbClr val="001334"/>
              </a:solidFill>
              <a:latin typeface="Garamond" panose="02020404030301010803" pitchFamily="18" charset="0"/>
            </a:endParaRPr>
          </a:p>
        </p:txBody>
      </p:sp>
      <p:sp>
        <p:nvSpPr>
          <p:cNvPr id="79" name="Elipse 78"/>
          <p:cNvSpPr/>
          <p:nvPr/>
        </p:nvSpPr>
        <p:spPr>
          <a:xfrm>
            <a:off x="3179688" y="5398765"/>
            <a:ext cx="316767" cy="3323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0" name="CuadroTexto 79"/>
          <p:cNvSpPr txBox="1"/>
          <p:nvPr/>
        </p:nvSpPr>
        <p:spPr>
          <a:xfrm>
            <a:off x="2509312" y="5012836"/>
            <a:ext cx="516899" cy="261610"/>
          </a:xfrm>
          <a:prstGeom prst="rect">
            <a:avLst/>
          </a:prstGeom>
          <a:solidFill>
            <a:schemeClr val="bg1"/>
          </a:solidFill>
          <a:ln w="28575">
            <a:solidFill>
              <a:srgbClr val="00B050"/>
            </a:solidFill>
          </a:ln>
        </p:spPr>
        <p:txBody>
          <a:bodyPr wrap="square" rtlCol="0">
            <a:spAutoFit/>
          </a:bodyPr>
          <a:lstStyle/>
          <a:p>
            <a:r>
              <a:rPr lang="es-ES" sz="1100" dirty="0" smtClean="0">
                <a:solidFill>
                  <a:srgbClr val="001334"/>
                </a:solidFill>
                <a:latin typeface="Garamond" panose="02020404030301010803" pitchFamily="18" charset="0"/>
              </a:rPr>
              <a:t>POC</a:t>
            </a:r>
          </a:p>
        </p:txBody>
      </p:sp>
      <p:cxnSp>
        <p:nvCxnSpPr>
          <p:cNvPr id="10" name="Conector recto de flecha 9"/>
          <p:cNvCxnSpPr/>
          <p:nvPr/>
        </p:nvCxnSpPr>
        <p:spPr>
          <a:xfrm flipV="1">
            <a:off x="2767761" y="4653136"/>
            <a:ext cx="1300183" cy="35970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87" name="Forma libre 86"/>
          <p:cNvSpPr/>
          <p:nvPr/>
        </p:nvSpPr>
        <p:spPr>
          <a:xfrm>
            <a:off x="3254746" y="3603892"/>
            <a:ext cx="2109342" cy="1949034"/>
          </a:xfrm>
          <a:custGeom>
            <a:avLst/>
            <a:gdLst>
              <a:gd name="connsiteX0" fmla="*/ 17417 w 1036332"/>
              <a:gd name="connsiteY0" fmla="*/ 0 h 818605"/>
              <a:gd name="connsiteX1" fmla="*/ 1036320 w 1036332"/>
              <a:gd name="connsiteY1" fmla="*/ 452845 h 818605"/>
              <a:gd name="connsiteX2" fmla="*/ 0 w 1036332"/>
              <a:gd name="connsiteY2" fmla="*/ 818605 h 818605"/>
            </a:gdLst>
            <a:ahLst/>
            <a:cxnLst>
              <a:cxn ang="0">
                <a:pos x="connsiteX0" y="connsiteY0"/>
              </a:cxn>
              <a:cxn ang="0">
                <a:pos x="connsiteX1" y="connsiteY1"/>
              </a:cxn>
              <a:cxn ang="0">
                <a:pos x="connsiteX2" y="connsiteY2"/>
              </a:cxn>
            </a:cxnLst>
            <a:rect l="l" t="t" r="r" b="b"/>
            <a:pathLst>
              <a:path w="1036332" h="818605">
                <a:moveTo>
                  <a:pt x="17417" y="0"/>
                </a:moveTo>
                <a:cubicBezTo>
                  <a:pt x="528320" y="158205"/>
                  <a:pt x="1039223" y="316411"/>
                  <a:pt x="1036320" y="452845"/>
                </a:cubicBezTo>
                <a:cubicBezTo>
                  <a:pt x="1033417" y="589279"/>
                  <a:pt x="516708" y="703942"/>
                  <a:pt x="0" y="818605"/>
                </a:cubicBezTo>
              </a:path>
            </a:pathLst>
          </a:cu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141430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3068960"/>
            <a:ext cx="7668344" cy="3120884"/>
          </a:xfrm>
          <a:prstGeom prst="rect">
            <a:avLst/>
          </a:prstGeom>
        </p:spPr>
      </p:pic>
      <p:sp>
        <p:nvSpPr>
          <p:cNvPr id="28" name="CuadroTexto 27"/>
          <p:cNvSpPr txBox="1"/>
          <p:nvPr/>
        </p:nvSpPr>
        <p:spPr>
          <a:xfrm>
            <a:off x="503548" y="1275839"/>
            <a:ext cx="8316416" cy="1785104"/>
          </a:xfrm>
          <a:prstGeom prst="rect">
            <a:avLst/>
          </a:prstGeom>
          <a:noFill/>
        </p:spPr>
        <p:txBody>
          <a:bodyPr wrap="square" rtlCol="0">
            <a:spAutoFit/>
          </a:bodyPr>
          <a:lstStyle/>
          <a:p>
            <a:pPr algn="just"/>
            <a:r>
              <a:rPr lang="es-ES" sz="1100" dirty="0" smtClean="0">
                <a:latin typeface="Garamond" panose="02020404030301010803" pitchFamily="18" charset="0"/>
              </a:rPr>
              <a:t>En este ejemplo nos encontramos en una situación de mercado en la que el </a:t>
            </a:r>
            <a:r>
              <a:rPr lang="es-ES" sz="1100" dirty="0" err="1" smtClean="0">
                <a:latin typeface="Garamond" panose="02020404030301010803" pitchFamily="18" charset="0"/>
              </a:rPr>
              <a:t>Market</a:t>
            </a:r>
            <a:r>
              <a:rPr lang="es-ES" sz="1100" dirty="0" smtClean="0">
                <a:latin typeface="Garamond" panose="02020404030301010803" pitchFamily="18" charset="0"/>
              </a:rPr>
              <a:t> </a:t>
            </a:r>
            <a:r>
              <a:rPr lang="es-ES" sz="1100" dirty="0" err="1" smtClean="0">
                <a:latin typeface="Garamond" panose="02020404030301010803" pitchFamily="18" charset="0"/>
              </a:rPr>
              <a:t>Profile</a:t>
            </a:r>
            <a:r>
              <a:rPr lang="es-ES" sz="1100" dirty="0" smtClean="0">
                <a:latin typeface="Garamond" panose="02020404030301010803" pitchFamily="18" charset="0"/>
              </a:rPr>
              <a:t> nos proporciona dos zonas de equilibrio, delimitadas por dos campanas, y tres zonas claras de desequilibrio A, B y C donde en cada una de ellas realizaremos una entrada diferente.</a:t>
            </a:r>
          </a:p>
          <a:p>
            <a:pPr algn="just"/>
            <a:endParaRPr lang="es-ES" sz="1100" dirty="0">
              <a:latin typeface="Garamond" panose="02020404030301010803" pitchFamily="18" charset="0"/>
            </a:endParaRPr>
          </a:p>
          <a:p>
            <a:pPr algn="just"/>
            <a:r>
              <a:rPr lang="es-ES" sz="1100" dirty="0" smtClean="0">
                <a:latin typeface="Garamond" panose="02020404030301010803" pitchFamily="18" charset="0"/>
              </a:rPr>
              <a:t>La zona óptima en la que debemos realizar una entrada, identificando un patrón, es en la zona de </a:t>
            </a:r>
            <a:r>
              <a:rPr lang="es-ES" sz="1100" dirty="0" err="1" smtClean="0">
                <a:latin typeface="Garamond" panose="02020404030301010803" pitchFamily="18" charset="0"/>
              </a:rPr>
              <a:t>de</a:t>
            </a:r>
            <a:r>
              <a:rPr lang="es-ES" sz="1100" dirty="0" smtClean="0">
                <a:latin typeface="Garamond" panose="02020404030301010803" pitchFamily="18" charset="0"/>
              </a:rPr>
              <a:t> desequilibrio B, esto es así debido a que en dicha zona el precio no descansará y no pasará mucho tiempo ahí, mientras que en la zona de equilibrio el precio tenderá a un determinado valor, por lo que nuestras entradas probablemente no serán tan eficientes. </a:t>
            </a:r>
          </a:p>
          <a:p>
            <a:pPr algn="just"/>
            <a:endParaRPr lang="es-ES" sz="1100" dirty="0">
              <a:latin typeface="Garamond" panose="02020404030301010803" pitchFamily="18" charset="0"/>
            </a:endParaRPr>
          </a:p>
          <a:p>
            <a:pPr algn="just"/>
            <a:r>
              <a:rPr lang="es-ES" sz="1100" dirty="0" smtClean="0">
                <a:latin typeface="Garamond" panose="02020404030301010803" pitchFamily="18" charset="0"/>
              </a:rPr>
              <a:t>En el punto D, nos encontramos en una zona de desequilibrio donde además podemos identificar un patrón de continuación claro, una vela </a:t>
            </a:r>
            <a:r>
              <a:rPr lang="es-ES" sz="1100" dirty="0" err="1" smtClean="0">
                <a:latin typeface="Garamond" panose="02020404030301010803" pitchFamily="18" charset="0"/>
              </a:rPr>
              <a:t>pinbar</a:t>
            </a:r>
            <a:r>
              <a:rPr lang="es-ES" sz="1100" dirty="0" smtClean="0">
                <a:latin typeface="Garamond" panose="02020404030301010803" pitchFamily="18" charset="0"/>
              </a:rPr>
              <a:t> de indecisión con menos volumen que la vela anterior, donde la tendencia precedente es alcista y después de la vela de indecisión la tendencia sigue siendo alcista.</a:t>
            </a:r>
            <a:endParaRPr lang="es-ES" sz="1100" dirty="0">
              <a:latin typeface="Garamond" panose="02020404030301010803" pitchFamily="18" charset="0"/>
            </a:endParaRPr>
          </a:p>
        </p:txBody>
      </p:sp>
      <p:sp>
        <p:nvSpPr>
          <p:cNvPr id="29" name="Forma libre 28"/>
          <p:cNvSpPr/>
          <p:nvPr/>
        </p:nvSpPr>
        <p:spPr>
          <a:xfrm>
            <a:off x="993439" y="3276460"/>
            <a:ext cx="1396372" cy="858897"/>
          </a:xfrm>
          <a:custGeom>
            <a:avLst/>
            <a:gdLst>
              <a:gd name="connsiteX0" fmla="*/ 17417 w 1036332"/>
              <a:gd name="connsiteY0" fmla="*/ 0 h 818605"/>
              <a:gd name="connsiteX1" fmla="*/ 1036320 w 1036332"/>
              <a:gd name="connsiteY1" fmla="*/ 452845 h 818605"/>
              <a:gd name="connsiteX2" fmla="*/ 0 w 1036332"/>
              <a:gd name="connsiteY2" fmla="*/ 818605 h 818605"/>
            </a:gdLst>
            <a:ahLst/>
            <a:cxnLst>
              <a:cxn ang="0">
                <a:pos x="connsiteX0" y="connsiteY0"/>
              </a:cxn>
              <a:cxn ang="0">
                <a:pos x="connsiteX1" y="connsiteY1"/>
              </a:cxn>
              <a:cxn ang="0">
                <a:pos x="connsiteX2" y="connsiteY2"/>
              </a:cxn>
            </a:cxnLst>
            <a:rect l="l" t="t" r="r" b="b"/>
            <a:pathLst>
              <a:path w="1036332" h="818605">
                <a:moveTo>
                  <a:pt x="17417" y="0"/>
                </a:moveTo>
                <a:cubicBezTo>
                  <a:pt x="528320" y="158205"/>
                  <a:pt x="1039223" y="316411"/>
                  <a:pt x="1036320" y="452845"/>
                </a:cubicBezTo>
                <a:cubicBezTo>
                  <a:pt x="1033417" y="589279"/>
                  <a:pt x="516708" y="703942"/>
                  <a:pt x="0" y="818605"/>
                </a:cubicBezTo>
              </a:path>
            </a:pathLst>
          </a:cu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redondeado 3"/>
          <p:cNvSpPr/>
          <p:nvPr/>
        </p:nvSpPr>
        <p:spPr>
          <a:xfrm>
            <a:off x="2483768" y="3617490"/>
            <a:ext cx="1512168" cy="244572"/>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100" dirty="0">
                <a:solidFill>
                  <a:srgbClr val="001334"/>
                </a:solidFill>
                <a:latin typeface="Garamond" panose="02020404030301010803" pitchFamily="18" charset="0"/>
              </a:rPr>
              <a:t>Aceptación </a:t>
            </a:r>
            <a:r>
              <a:rPr lang="es-ES" sz="1100" dirty="0">
                <a:solidFill>
                  <a:srgbClr val="001334"/>
                </a:solidFill>
                <a:latin typeface="Garamond" panose="02020404030301010803" pitchFamily="18" charset="0"/>
                <a:sym typeface="Wingdings" panose="05000000000000000000" pitchFamily="2" charset="2"/>
              </a:rPr>
              <a:t> HVN</a:t>
            </a:r>
            <a:endParaRPr lang="es-ES" sz="1100" dirty="0">
              <a:solidFill>
                <a:srgbClr val="001334"/>
              </a:solidFill>
              <a:latin typeface="Garamond" panose="02020404030301010803" pitchFamily="18" charset="0"/>
            </a:endParaRPr>
          </a:p>
        </p:txBody>
      </p:sp>
      <p:sp>
        <p:nvSpPr>
          <p:cNvPr id="33" name="Forma libre 32"/>
          <p:cNvSpPr/>
          <p:nvPr/>
        </p:nvSpPr>
        <p:spPr>
          <a:xfrm>
            <a:off x="993439" y="4501762"/>
            <a:ext cx="1634345" cy="929061"/>
          </a:xfrm>
          <a:custGeom>
            <a:avLst/>
            <a:gdLst>
              <a:gd name="connsiteX0" fmla="*/ 17417 w 1036332"/>
              <a:gd name="connsiteY0" fmla="*/ 0 h 818605"/>
              <a:gd name="connsiteX1" fmla="*/ 1036320 w 1036332"/>
              <a:gd name="connsiteY1" fmla="*/ 452845 h 818605"/>
              <a:gd name="connsiteX2" fmla="*/ 0 w 1036332"/>
              <a:gd name="connsiteY2" fmla="*/ 818605 h 818605"/>
            </a:gdLst>
            <a:ahLst/>
            <a:cxnLst>
              <a:cxn ang="0">
                <a:pos x="connsiteX0" y="connsiteY0"/>
              </a:cxn>
              <a:cxn ang="0">
                <a:pos x="connsiteX1" y="connsiteY1"/>
              </a:cxn>
              <a:cxn ang="0">
                <a:pos x="connsiteX2" y="connsiteY2"/>
              </a:cxn>
            </a:cxnLst>
            <a:rect l="l" t="t" r="r" b="b"/>
            <a:pathLst>
              <a:path w="1036332" h="818605">
                <a:moveTo>
                  <a:pt x="17417" y="0"/>
                </a:moveTo>
                <a:cubicBezTo>
                  <a:pt x="528320" y="158205"/>
                  <a:pt x="1039223" y="316411"/>
                  <a:pt x="1036320" y="452845"/>
                </a:cubicBezTo>
                <a:cubicBezTo>
                  <a:pt x="1033417" y="589279"/>
                  <a:pt x="516708" y="703942"/>
                  <a:pt x="0" y="818605"/>
                </a:cubicBezTo>
              </a:path>
            </a:pathLst>
          </a:cu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Rectángulo redondeado 34"/>
          <p:cNvSpPr/>
          <p:nvPr/>
        </p:nvSpPr>
        <p:spPr>
          <a:xfrm>
            <a:off x="2552714" y="4287825"/>
            <a:ext cx="1173440" cy="20266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100" dirty="0" smtClean="0">
                <a:solidFill>
                  <a:srgbClr val="001334"/>
                </a:solidFill>
                <a:latin typeface="Garamond" panose="02020404030301010803" pitchFamily="18" charset="0"/>
              </a:rPr>
              <a:t>Entrada con T2</a:t>
            </a:r>
            <a:endParaRPr lang="es-ES" sz="1100" dirty="0">
              <a:solidFill>
                <a:srgbClr val="001334"/>
              </a:solidFill>
              <a:latin typeface="Garamond" panose="02020404030301010803" pitchFamily="18" charset="0"/>
            </a:endParaRPr>
          </a:p>
        </p:txBody>
      </p:sp>
      <p:cxnSp>
        <p:nvCxnSpPr>
          <p:cNvPr id="6" name="Conector recto de flecha 5"/>
          <p:cNvCxnSpPr>
            <a:stCxn id="35" idx="1"/>
          </p:cNvCxnSpPr>
          <p:nvPr/>
        </p:nvCxnSpPr>
        <p:spPr>
          <a:xfrm flipH="1" flipV="1">
            <a:off x="1259632" y="4293096"/>
            <a:ext cx="1293082" cy="960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Rectángulo redondeado 35"/>
          <p:cNvSpPr/>
          <p:nvPr/>
        </p:nvSpPr>
        <p:spPr>
          <a:xfrm>
            <a:off x="6371612" y="4134143"/>
            <a:ext cx="288032" cy="132111"/>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100" dirty="0">
                <a:solidFill>
                  <a:srgbClr val="001334"/>
                </a:solidFill>
                <a:latin typeface="Garamond" panose="02020404030301010803" pitchFamily="18" charset="0"/>
              </a:rPr>
              <a:t>D</a:t>
            </a:r>
          </a:p>
        </p:txBody>
      </p:sp>
      <p:sp>
        <p:nvSpPr>
          <p:cNvPr id="14" name="Rectángulo 13"/>
          <p:cNvSpPr/>
          <p:nvPr/>
        </p:nvSpPr>
        <p:spPr>
          <a:xfrm>
            <a:off x="3265035" y="400717"/>
            <a:ext cx="5615512" cy="369332"/>
          </a:xfrm>
          <a:prstGeom prst="rect">
            <a:avLst/>
          </a:prstGeom>
        </p:spPr>
        <p:txBody>
          <a:bodyPr wrap="none">
            <a:spAutoFit/>
          </a:bodyPr>
          <a:lstStyle/>
          <a:p>
            <a:pPr algn="ctr"/>
            <a:r>
              <a:rPr lang="es-ES" b="1" dirty="0" smtClean="0">
                <a:solidFill>
                  <a:srgbClr val="001334"/>
                </a:solidFill>
                <a:latin typeface="Garamond" panose="02020404030301010803" pitchFamily="18" charset="0"/>
              </a:rPr>
              <a:t>2.2 EJEMPLO MARKET PROFILE DOS CAMPANAS</a:t>
            </a:r>
            <a:endParaRPr lang="es-ES" b="1" dirty="0">
              <a:solidFill>
                <a:srgbClr val="001334"/>
              </a:solidFill>
              <a:latin typeface="Garamond" panose="02020404030301010803" pitchFamily="18" charset="0"/>
            </a:endParaRPr>
          </a:p>
        </p:txBody>
      </p:sp>
      <p:sp>
        <p:nvSpPr>
          <p:cNvPr id="15" name="Rectángulo redondeado 14"/>
          <p:cNvSpPr/>
          <p:nvPr/>
        </p:nvSpPr>
        <p:spPr>
          <a:xfrm>
            <a:off x="2318110" y="3241894"/>
            <a:ext cx="2469914" cy="158782"/>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100" dirty="0">
                <a:solidFill>
                  <a:srgbClr val="001334"/>
                </a:solidFill>
                <a:latin typeface="Garamond" panose="02020404030301010803" pitchFamily="18" charset="0"/>
              </a:rPr>
              <a:t>Entrada en </a:t>
            </a:r>
            <a:r>
              <a:rPr lang="es-ES" sz="1100" dirty="0" smtClean="0">
                <a:solidFill>
                  <a:srgbClr val="001334"/>
                </a:solidFill>
                <a:latin typeface="Garamond" panose="02020404030301010803" pitchFamily="18" charset="0"/>
              </a:rPr>
              <a:t>largo </a:t>
            </a:r>
            <a:r>
              <a:rPr lang="es-ES" sz="1100" dirty="0" smtClean="0">
                <a:solidFill>
                  <a:srgbClr val="001334"/>
                </a:solidFill>
                <a:latin typeface="Garamond" panose="02020404030301010803" pitchFamily="18" charset="0"/>
              </a:rPr>
              <a:t>T2 o </a:t>
            </a:r>
            <a:r>
              <a:rPr lang="es-ES" sz="1100" dirty="0" smtClean="0">
                <a:solidFill>
                  <a:srgbClr val="001334"/>
                </a:solidFill>
                <a:latin typeface="Garamond" panose="02020404030301010803" pitchFamily="18" charset="0"/>
              </a:rPr>
              <a:t>en corto Lateral</a:t>
            </a:r>
            <a:endParaRPr lang="es-ES" sz="1100" dirty="0">
              <a:solidFill>
                <a:srgbClr val="001334"/>
              </a:solidFill>
              <a:latin typeface="Garamond" panose="02020404030301010803" pitchFamily="18" charset="0"/>
            </a:endParaRPr>
          </a:p>
        </p:txBody>
      </p:sp>
      <p:cxnSp>
        <p:nvCxnSpPr>
          <p:cNvPr id="16" name="Conector recto de flecha 15"/>
          <p:cNvCxnSpPr>
            <a:stCxn id="15" idx="1"/>
          </p:cNvCxnSpPr>
          <p:nvPr/>
        </p:nvCxnSpPr>
        <p:spPr>
          <a:xfrm flipH="1" flipV="1">
            <a:off x="1025028" y="3247167"/>
            <a:ext cx="1293082" cy="7411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Rectángulo redondeado 16"/>
          <p:cNvSpPr/>
          <p:nvPr/>
        </p:nvSpPr>
        <p:spPr>
          <a:xfrm>
            <a:off x="2318110" y="5492346"/>
            <a:ext cx="2469914" cy="16973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100" dirty="0">
                <a:solidFill>
                  <a:srgbClr val="001334"/>
                </a:solidFill>
                <a:latin typeface="Garamond" panose="02020404030301010803" pitchFamily="18" charset="0"/>
              </a:rPr>
              <a:t>Entrada en </a:t>
            </a:r>
            <a:r>
              <a:rPr lang="es-ES" sz="1100" dirty="0" smtClean="0">
                <a:solidFill>
                  <a:srgbClr val="001334"/>
                </a:solidFill>
                <a:latin typeface="Garamond" panose="02020404030301010803" pitchFamily="18" charset="0"/>
              </a:rPr>
              <a:t>corto </a:t>
            </a:r>
            <a:r>
              <a:rPr lang="es-ES" sz="1100" dirty="0" smtClean="0">
                <a:solidFill>
                  <a:srgbClr val="001334"/>
                </a:solidFill>
                <a:latin typeface="Garamond" panose="02020404030301010803" pitchFamily="18" charset="0"/>
              </a:rPr>
              <a:t>T2 o  </a:t>
            </a:r>
            <a:r>
              <a:rPr lang="es-ES" sz="1100" dirty="0" smtClean="0">
                <a:solidFill>
                  <a:srgbClr val="001334"/>
                </a:solidFill>
                <a:latin typeface="Garamond" panose="02020404030301010803" pitchFamily="18" charset="0"/>
              </a:rPr>
              <a:t>en largo Lateral</a:t>
            </a:r>
            <a:endParaRPr lang="es-ES" sz="1100" dirty="0">
              <a:solidFill>
                <a:srgbClr val="001334"/>
              </a:solidFill>
              <a:latin typeface="Garamond" panose="02020404030301010803" pitchFamily="18" charset="0"/>
            </a:endParaRPr>
          </a:p>
        </p:txBody>
      </p:sp>
      <p:cxnSp>
        <p:nvCxnSpPr>
          <p:cNvPr id="18" name="Conector recto de flecha 17"/>
          <p:cNvCxnSpPr>
            <a:stCxn id="17" idx="1"/>
          </p:cNvCxnSpPr>
          <p:nvPr/>
        </p:nvCxnSpPr>
        <p:spPr>
          <a:xfrm flipH="1" flipV="1">
            <a:off x="1025028" y="5442097"/>
            <a:ext cx="1293082" cy="1351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Rectángulo redondeado 21"/>
          <p:cNvSpPr/>
          <p:nvPr/>
        </p:nvSpPr>
        <p:spPr>
          <a:xfrm>
            <a:off x="4788024" y="3268564"/>
            <a:ext cx="288032" cy="132111"/>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100" dirty="0" smtClean="0">
                <a:solidFill>
                  <a:srgbClr val="001334"/>
                </a:solidFill>
                <a:latin typeface="Garamond" panose="02020404030301010803" pitchFamily="18" charset="0"/>
              </a:rPr>
              <a:t>A</a:t>
            </a:r>
            <a:endParaRPr lang="es-ES" sz="1100" dirty="0">
              <a:solidFill>
                <a:srgbClr val="001334"/>
              </a:solidFill>
              <a:latin typeface="Garamond" panose="02020404030301010803" pitchFamily="18" charset="0"/>
            </a:endParaRPr>
          </a:p>
        </p:txBody>
      </p:sp>
      <p:sp>
        <p:nvSpPr>
          <p:cNvPr id="23" name="Rectángulo redondeado 22"/>
          <p:cNvSpPr/>
          <p:nvPr/>
        </p:nvSpPr>
        <p:spPr>
          <a:xfrm>
            <a:off x="3794543" y="4326134"/>
            <a:ext cx="288032" cy="132111"/>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100" dirty="0">
                <a:solidFill>
                  <a:srgbClr val="001334"/>
                </a:solidFill>
                <a:latin typeface="Garamond" panose="02020404030301010803" pitchFamily="18" charset="0"/>
              </a:rPr>
              <a:t>B</a:t>
            </a:r>
          </a:p>
        </p:txBody>
      </p:sp>
      <p:sp>
        <p:nvSpPr>
          <p:cNvPr id="24" name="Rectángulo redondeado 23"/>
          <p:cNvSpPr/>
          <p:nvPr/>
        </p:nvSpPr>
        <p:spPr>
          <a:xfrm>
            <a:off x="4788024" y="5519941"/>
            <a:ext cx="288032" cy="132111"/>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100" dirty="0" smtClean="0">
                <a:solidFill>
                  <a:srgbClr val="001334"/>
                </a:solidFill>
                <a:latin typeface="Garamond" panose="02020404030301010803" pitchFamily="18" charset="0"/>
              </a:rPr>
              <a:t>C</a:t>
            </a:r>
            <a:endParaRPr lang="es-ES" sz="1100" dirty="0">
              <a:solidFill>
                <a:srgbClr val="001334"/>
              </a:solidFill>
              <a:latin typeface="Garamond" panose="02020404030301010803" pitchFamily="18" charset="0"/>
            </a:endParaRPr>
          </a:p>
        </p:txBody>
      </p:sp>
      <p:sp>
        <p:nvSpPr>
          <p:cNvPr id="25" name="CuadroTexto 24"/>
          <p:cNvSpPr txBox="1"/>
          <p:nvPr/>
        </p:nvSpPr>
        <p:spPr>
          <a:xfrm>
            <a:off x="1475656" y="6129620"/>
            <a:ext cx="516899" cy="261610"/>
          </a:xfrm>
          <a:prstGeom prst="rect">
            <a:avLst/>
          </a:prstGeom>
          <a:solidFill>
            <a:schemeClr val="bg1"/>
          </a:solidFill>
          <a:ln w="28575">
            <a:solidFill>
              <a:srgbClr val="00B050"/>
            </a:solidFill>
          </a:ln>
        </p:spPr>
        <p:txBody>
          <a:bodyPr wrap="square" rtlCol="0">
            <a:spAutoFit/>
          </a:bodyPr>
          <a:lstStyle/>
          <a:p>
            <a:r>
              <a:rPr lang="es-ES" sz="1100" dirty="0" smtClean="0">
                <a:solidFill>
                  <a:srgbClr val="001334"/>
                </a:solidFill>
                <a:latin typeface="Garamond" panose="02020404030301010803" pitchFamily="18" charset="0"/>
              </a:rPr>
              <a:t>POC</a:t>
            </a:r>
          </a:p>
        </p:txBody>
      </p:sp>
      <p:cxnSp>
        <p:nvCxnSpPr>
          <p:cNvPr id="27" name="Conector recto de flecha 26"/>
          <p:cNvCxnSpPr/>
          <p:nvPr/>
        </p:nvCxnSpPr>
        <p:spPr>
          <a:xfrm flipV="1">
            <a:off x="1763688" y="5139624"/>
            <a:ext cx="0" cy="100811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5630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3"/>
          <p:cNvCxnSpPr/>
          <p:nvPr/>
        </p:nvCxnSpPr>
        <p:spPr>
          <a:xfrm>
            <a:off x="4355976" y="1268760"/>
            <a:ext cx="0" cy="4824536"/>
          </a:xfrm>
          <a:prstGeom prst="line">
            <a:avLst/>
          </a:prstGeom>
          <a:ln w="38100">
            <a:solidFill>
              <a:srgbClr val="001334"/>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a:off x="755576" y="1988840"/>
            <a:ext cx="7416824" cy="0"/>
          </a:xfrm>
          <a:prstGeom prst="line">
            <a:avLst/>
          </a:prstGeom>
          <a:ln w="38100">
            <a:solidFill>
              <a:srgbClr val="001334"/>
            </a:solidFill>
          </a:ln>
        </p:spPr>
        <p:style>
          <a:lnRef idx="1">
            <a:schemeClr val="accent1"/>
          </a:lnRef>
          <a:fillRef idx="0">
            <a:schemeClr val="accent1"/>
          </a:fillRef>
          <a:effectRef idx="0">
            <a:schemeClr val="accent1"/>
          </a:effectRef>
          <a:fontRef idx="minor">
            <a:schemeClr val="tx1"/>
          </a:fontRef>
        </p:style>
      </p:cxnSp>
      <p:sp>
        <p:nvSpPr>
          <p:cNvPr id="29" name="Rectángulo redondeado 28"/>
          <p:cNvSpPr/>
          <p:nvPr/>
        </p:nvSpPr>
        <p:spPr>
          <a:xfrm>
            <a:off x="1439652" y="1274777"/>
            <a:ext cx="2232248" cy="554334"/>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solidFill>
                  <a:srgbClr val="001334"/>
                </a:solidFill>
                <a:latin typeface="Garamond" panose="02020404030301010803" pitchFamily="18" charset="0"/>
              </a:rPr>
              <a:t>Aceptación </a:t>
            </a:r>
            <a:r>
              <a:rPr lang="es-ES" dirty="0">
                <a:solidFill>
                  <a:srgbClr val="001334"/>
                </a:solidFill>
                <a:latin typeface="Garamond" panose="02020404030301010803" pitchFamily="18" charset="0"/>
                <a:sym typeface="Wingdings" panose="05000000000000000000" pitchFamily="2" charset="2"/>
              </a:rPr>
              <a:t> HVN</a:t>
            </a:r>
            <a:endParaRPr lang="es-ES" dirty="0">
              <a:solidFill>
                <a:srgbClr val="001334"/>
              </a:solidFill>
              <a:latin typeface="Garamond" panose="02020404030301010803" pitchFamily="18" charset="0"/>
            </a:endParaRPr>
          </a:p>
        </p:txBody>
      </p:sp>
      <p:sp>
        <p:nvSpPr>
          <p:cNvPr id="30" name="Rectángulo redondeado 29"/>
          <p:cNvSpPr/>
          <p:nvPr/>
        </p:nvSpPr>
        <p:spPr>
          <a:xfrm>
            <a:off x="5364088" y="1268759"/>
            <a:ext cx="1872208" cy="560351"/>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solidFill>
                  <a:srgbClr val="001334"/>
                </a:solidFill>
                <a:latin typeface="Garamond" panose="02020404030301010803" pitchFamily="18" charset="0"/>
              </a:rPr>
              <a:t>Rechazo </a:t>
            </a:r>
            <a:r>
              <a:rPr lang="es-ES" dirty="0">
                <a:solidFill>
                  <a:srgbClr val="001334"/>
                </a:solidFill>
                <a:latin typeface="Garamond" panose="02020404030301010803" pitchFamily="18" charset="0"/>
                <a:sym typeface="Wingdings" panose="05000000000000000000" pitchFamily="2" charset="2"/>
              </a:rPr>
              <a:t> </a:t>
            </a:r>
            <a:r>
              <a:rPr lang="es-ES" dirty="0" smtClean="0">
                <a:solidFill>
                  <a:srgbClr val="001334"/>
                </a:solidFill>
                <a:latin typeface="Garamond" panose="02020404030301010803" pitchFamily="18" charset="0"/>
                <a:sym typeface="Wingdings" panose="05000000000000000000" pitchFamily="2" charset="2"/>
              </a:rPr>
              <a:t>LVN</a:t>
            </a:r>
            <a:endParaRPr lang="es-ES" dirty="0">
              <a:solidFill>
                <a:srgbClr val="001334"/>
              </a:solidFill>
              <a:latin typeface="Garamond" panose="02020404030301010803" pitchFamily="18" charset="0"/>
            </a:endParaRPr>
          </a:p>
        </p:txBody>
      </p:sp>
      <p:sp>
        <p:nvSpPr>
          <p:cNvPr id="31" name="CuadroTexto 30"/>
          <p:cNvSpPr txBox="1"/>
          <p:nvPr/>
        </p:nvSpPr>
        <p:spPr>
          <a:xfrm>
            <a:off x="827584" y="2132856"/>
            <a:ext cx="3240360" cy="2585323"/>
          </a:xfrm>
          <a:prstGeom prst="rect">
            <a:avLst/>
          </a:prstGeom>
          <a:noFill/>
        </p:spPr>
        <p:txBody>
          <a:bodyPr wrap="square" rtlCol="0">
            <a:spAutoFit/>
          </a:bodyPr>
          <a:lstStyle/>
          <a:p>
            <a:r>
              <a:rPr lang="es-ES" dirty="0" smtClean="0">
                <a:latin typeface="Garamond" panose="02020404030301010803" pitchFamily="18" charset="0"/>
              </a:rPr>
              <a:t>· Precios justos.</a:t>
            </a:r>
          </a:p>
          <a:p>
            <a:endParaRPr lang="es-ES" dirty="0">
              <a:latin typeface="Garamond" panose="02020404030301010803" pitchFamily="18" charset="0"/>
            </a:endParaRPr>
          </a:p>
          <a:p>
            <a:r>
              <a:rPr lang="es-ES" dirty="0" smtClean="0">
                <a:latin typeface="Garamond" panose="02020404030301010803" pitchFamily="18" charset="0"/>
              </a:rPr>
              <a:t>· El precio pasa más tiempo en ese valor.</a:t>
            </a:r>
          </a:p>
          <a:p>
            <a:endParaRPr lang="es-ES" dirty="0">
              <a:latin typeface="Garamond" panose="02020404030301010803" pitchFamily="18" charset="0"/>
            </a:endParaRPr>
          </a:p>
          <a:p>
            <a:r>
              <a:rPr lang="es-ES" dirty="0" smtClean="0">
                <a:latin typeface="Garamond" panose="02020404030301010803" pitchFamily="18" charset="0"/>
              </a:rPr>
              <a:t>· Atrae el precio como un imán.</a:t>
            </a:r>
          </a:p>
          <a:p>
            <a:endParaRPr lang="es-ES" dirty="0" smtClean="0">
              <a:latin typeface="Garamond" panose="02020404030301010803" pitchFamily="18" charset="0"/>
            </a:endParaRPr>
          </a:p>
          <a:p>
            <a:endParaRPr lang="es-ES" dirty="0">
              <a:latin typeface="Garamond" panose="02020404030301010803" pitchFamily="18" charset="0"/>
            </a:endParaRPr>
          </a:p>
          <a:p>
            <a:r>
              <a:rPr lang="es-ES" dirty="0" smtClean="0">
                <a:latin typeface="Garamond" panose="02020404030301010803" pitchFamily="18" charset="0"/>
              </a:rPr>
              <a:t>· Zonas de toma de ganancias.</a:t>
            </a:r>
            <a:endParaRPr lang="es-ES" dirty="0">
              <a:latin typeface="Garamond" panose="02020404030301010803" pitchFamily="18" charset="0"/>
            </a:endParaRPr>
          </a:p>
        </p:txBody>
      </p:sp>
      <p:sp>
        <p:nvSpPr>
          <p:cNvPr id="32" name="CuadroTexto 31"/>
          <p:cNvSpPr txBox="1"/>
          <p:nvPr/>
        </p:nvSpPr>
        <p:spPr>
          <a:xfrm>
            <a:off x="4588638" y="2119374"/>
            <a:ext cx="3799785" cy="2585323"/>
          </a:xfrm>
          <a:prstGeom prst="rect">
            <a:avLst/>
          </a:prstGeom>
          <a:noFill/>
        </p:spPr>
        <p:txBody>
          <a:bodyPr wrap="square" rtlCol="0">
            <a:spAutoFit/>
          </a:bodyPr>
          <a:lstStyle/>
          <a:p>
            <a:r>
              <a:rPr lang="es-ES" dirty="0" smtClean="0">
                <a:latin typeface="Garamond" panose="02020404030301010803" pitchFamily="18" charset="0"/>
              </a:rPr>
              <a:t>· Precios injustos.</a:t>
            </a:r>
          </a:p>
          <a:p>
            <a:endParaRPr lang="es-ES" dirty="0">
              <a:latin typeface="Garamond" panose="02020404030301010803" pitchFamily="18" charset="0"/>
            </a:endParaRPr>
          </a:p>
          <a:p>
            <a:r>
              <a:rPr lang="es-ES" dirty="0" smtClean="0">
                <a:latin typeface="Garamond" panose="02020404030301010803" pitchFamily="18" charset="0"/>
              </a:rPr>
              <a:t>· El precio pasa mucho menos tiempo en ese valor.</a:t>
            </a:r>
          </a:p>
          <a:p>
            <a:endParaRPr lang="es-ES" dirty="0">
              <a:latin typeface="Garamond" panose="02020404030301010803" pitchFamily="18" charset="0"/>
            </a:endParaRPr>
          </a:p>
          <a:p>
            <a:r>
              <a:rPr lang="es-ES" dirty="0" smtClean="0">
                <a:latin typeface="Garamond" panose="02020404030301010803" pitchFamily="18" charset="0"/>
              </a:rPr>
              <a:t>· Los precios son fuertemente rechazados.</a:t>
            </a:r>
          </a:p>
          <a:p>
            <a:endParaRPr lang="es-ES" dirty="0">
              <a:latin typeface="Garamond" panose="02020404030301010803" pitchFamily="18" charset="0"/>
            </a:endParaRPr>
          </a:p>
          <a:p>
            <a:r>
              <a:rPr lang="es-ES" dirty="0" smtClean="0">
                <a:latin typeface="Garamond" panose="02020404030301010803" pitchFamily="18" charset="0"/>
              </a:rPr>
              <a:t>· Zonas de entrada.</a:t>
            </a:r>
            <a:endParaRPr lang="es-ES" dirty="0">
              <a:latin typeface="Garamond" panose="02020404030301010803" pitchFamily="18" charset="0"/>
            </a:endParaRPr>
          </a:p>
        </p:txBody>
      </p:sp>
      <p:pic>
        <p:nvPicPr>
          <p:cNvPr id="48" name="Imagen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108" y="5081733"/>
            <a:ext cx="2815312" cy="822937"/>
          </a:xfrm>
          <a:prstGeom prst="rect">
            <a:avLst/>
          </a:prstGeom>
        </p:spPr>
      </p:pic>
      <p:pic>
        <p:nvPicPr>
          <p:cNvPr id="49" name="Imagen 4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7554" y="4835230"/>
            <a:ext cx="2421952" cy="1315944"/>
          </a:xfrm>
          <a:prstGeom prst="rect">
            <a:avLst/>
          </a:prstGeom>
        </p:spPr>
      </p:pic>
      <p:sp>
        <p:nvSpPr>
          <p:cNvPr id="11" name="3 CuadroTexto"/>
          <p:cNvSpPr txBox="1"/>
          <p:nvPr/>
        </p:nvSpPr>
        <p:spPr>
          <a:xfrm>
            <a:off x="3219202" y="382577"/>
            <a:ext cx="5924798" cy="369332"/>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2.3 RESUMEN ÁREAS DE ACEPTACIÓN Y RECHAZO</a:t>
            </a:r>
            <a:endParaRPr lang="es-ES" b="1"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2119882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27584" y="2780928"/>
            <a:ext cx="7848872" cy="646331"/>
          </a:xfrm>
          <a:prstGeom prst="rect">
            <a:avLst/>
          </a:prstGeom>
          <a:noFill/>
        </p:spPr>
        <p:txBody>
          <a:bodyPr wrap="square" rtlCol="0">
            <a:spAutoFit/>
          </a:bodyPr>
          <a:lstStyle/>
          <a:p>
            <a:r>
              <a:rPr lang="es-ES" sz="3600" b="1" dirty="0" smtClean="0">
                <a:solidFill>
                  <a:srgbClr val="001334"/>
                </a:solidFill>
                <a:latin typeface="Garamond" panose="02020404030301010803" pitchFamily="18" charset="0"/>
              </a:rPr>
              <a:t>3. ¿CÓMO LO VAMOS A UTILIZAR?</a:t>
            </a:r>
            <a:endParaRPr lang="es-ES" sz="3600" b="1"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1493068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283968" y="476672"/>
            <a:ext cx="7848872" cy="369332"/>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3. ¿CÓMO LO VAMOS A UTILIZAR?</a:t>
            </a:r>
            <a:endParaRPr lang="es-ES" b="1" dirty="0">
              <a:solidFill>
                <a:srgbClr val="001334"/>
              </a:solidFill>
              <a:latin typeface="Garamond" panose="02020404030301010803" pitchFamily="18" charset="0"/>
            </a:endParaRPr>
          </a:p>
        </p:txBody>
      </p:sp>
      <p:sp>
        <p:nvSpPr>
          <p:cNvPr id="7" name="Rectángulo redondeado 6"/>
          <p:cNvSpPr/>
          <p:nvPr/>
        </p:nvSpPr>
        <p:spPr>
          <a:xfrm>
            <a:off x="3221849" y="1268760"/>
            <a:ext cx="2988331" cy="560351"/>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solidFill>
                  <a:srgbClr val="001334"/>
                </a:solidFill>
                <a:latin typeface="Garamond" panose="02020404030301010803" pitchFamily="18" charset="0"/>
              </a:rPr>
              <a:t>Gráfico Análisis </a:t>
            </a:r>
            <a:r>
              <a:rPr lang="es-ES" dirty="0" smtClean="0">
                <a:solidFill>
                  <a:srgbClr val="001334"/>
                </a:solidFill>
                <a:latin typeface="Garamond" panose="02020404030301010803" pitchFamily="18" charset="0"/>
                <a:sym typeface="Wingdings" panose="05000000000000000000" pitchFamily="2" charset="2"/>
              </a:rPr>
              <a:t>30 minutos</a:t>
            </a:r>
            <a:endParaRPr lang="es-ES" dirty="0">
              <a:solidFill>
                <a:srgbClr val="001334"/>
              </a:solidFill>
              <a:latin typeface="Garamond" panose="02020404030301010803" pitchFamily="18" charset="0"/>
            </a:endParaRPr>
          </a:p>
        </p:txBody>
      </p:sp>
      <p:graphicFrame>
        <p:nvGraphicFramePr>
          <p:cNvPr id="8" name="Diagrama 7"/>
          <p:cNvGraphicFramePr/>
          <p:nvPr>
            <p:extLst>
              <p:ext uri="{D42A27DB-BD31-4B8C-83A1-F6EECF244321}">
                <p14:modId xmlns:p14="http://schemas.microsoft.com/office/powerpoint/2010/main" val="4021735259"/>
              </p:ext>
            </p:extLst>
          </p:nvPr>
        </p:nvGraphicFramePr>
        <p:xfrm>
          <a:off x="899592" y="2060848"/>
          <a:ext cx="7632847"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3429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redondeado 6"/>
          <p:cNvSpPr/>
          <p:nvPr/>
        </p:nvSpPr>
        <p:spPr>
          <a:xfrm>
            <a:off x="730923" y="1412776"/>
            <a:ext cx="2988331" cy="560351"/>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solidFill>
                  <a:srgbClr val="001334"/>
                </a:solidFill>
                <a:latin typeface="Garamond" panose="02020404030301010803" pitchFamily="18" charset="0"/>
              </a:rPr>
              <a:t>Gráfico Disparo </a:t>
            </a:r>
            <a:r>
              <a:rPr lang="es-ES" dirty="0" smtClean="0">
                <a:solidFill>
                  <a:srgbClr val="001334"/>
                </a:solidFill>
                <a:latin typeface="Garamond" panose="02020404030301010803" pitchFamily="18" charset="0"/>
                <a:sym typeface="Wingdings" panose="05000000000000000000" pitchFamily="2" charset="2"/>
              </a:rPr>
              <a:t>5 minutos</a:t>
            </a:r>
            <a:endParaRPr lang="es-ES" dirty="0">
              <a:solidFill>
                <a:srgbClr val="001334"/>
              </a:solidFill>
              <a:latin typeface="Garamond" panose="02020404030301010803" pitchFamily="18" charset="0"/>
            </a:endParaRPr>
          </a:p>
        </p:txBody>
      </p:sp>
      <p:sp>
        <p:nvSpPr>
          <p:cNvPr id="23" name="Rectángulo redondeado 22"/>
          <p:cNvSpPr/>
          <p:nvPr/>
        </p:nvSpPr>
        <p:spPr>
          <a:xfrm>
            <a:off x="5478463" y="1440889"/>
            <a:ext cx="2232248" cy="504056"/>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2">
                    <a:lumMod val="50000"/>
                  </a:schemeClr>
                </a:solidFill>
                <a:latin typeface="Garamond" panose="02020404030301010803" pitchFamily="18" charset="0"/>
              </a:rPr>
              <a:t>Patrones</a:t>
            </a:r>
            <a:endParaRPr lang="es-ES" sz="1400" dirty="0">
              <a:solidFill>
                <a:schemeClr val="tx2">
                  <a:lumMod val="50000"/>
                </a:schemeClr>
              </a:solidFill>
              <a:latin typeface="Garamond" panose="02020404030301010803" pitchFamily="18" charset="0"/>
            </a:endParaRPr>
          </a:p>
        </p:txBody>
      </p:sp>
      <p:pic>
        <p:nvPicPr>
          <p:cNvPr id="25" name="Imagen 24"/>
          <p:cNvPicPr>
            <a:picLocks noChangeAspect="1"/>
          </p:cNvPicPr>
          <p:nvPr/>
        </p:nvPicPr>
        <p:blipFill rotWithShape="1">
          <a:blip r:embed="rId2">
            <a:extLst>
              <a:ext uri="{28A0092B-C50C-407E-A947-70E740481C1C}">
                <a14:useLocalDpi xmlns:a14="http://schemas.microsoft.com/office/drawing/2010/main" val="0"/>
              </a:ext>
            </a:extLst>
          </a:blip>
          <a:srcRect l="5657" r="73974"/>
          <a:stretch/>
        </p:blipFill>
        <p:spPr>
          <a:xfrm>
            <a:off x="4692010" y="2909231"/>
            <a:ext cx="1296144" cy="1200318"/>
          </a:xfrm>
          <a:prstGeom prst="rect">
            <a:avLst/>
          </a:prstGeom>
        </p:spPr>
      </p:pic>
      <p:cxnSp>
        <p:nvCxnSpPr>
          <p:cNvPr id="26" name="Conector recto 25"/>
          <p:cNvCxnSpPr/>
          <p:nvPr/>
        </p:nvCxnSpPr>
        <p:spPr>
          <a:xfrm>
            <a:off x="5340082" y="3120524"/>
            <a:ext cx="288032" cy="0"/>
          </a:xfrm>
          <a:prstGeom prst="line">
            <a:avLst/>
          </a:prstGeom>
          <a:ln w="19050">
            <a:solidFill>
              <a:srgbClr val="FF3300"/>
            </a:solidFill>
          </a:ln>
        </p:spPr>
        <p:style>
          <a:lnRef idx="1">
            <a:schemeClr val="accent1"/>
          </a:lnRef>
          <a:fillRef idx="0">
            <a:schemeClr val="accent1"/>
          </a:fillRef>
          <a:effectRef idx="0">
            <a:schemeClr val="accent1"/>
          </a:effectRef>
          <a:fontRef idx="minor">
            <a:schemeClr val="tx1"/>
          </a:fontRef>
        </p:style>
      </p:cxnSp>
      <p:pic>
        <p:nvPicPr>
          <p:cNvPr id="27" name="Imagen 26"/>
          <p:cNvPicPr>
            <a:picLocks noChangeAspect="1"/>
          </p:cNvPicPr>
          <p:nvPr/>
        </p:nvPicPr>
        <p:blipFill>
          <a:blip r:embed="rId3"/>
          <a:stretch>
            <a:fillRect/>
          </a:stretch>
        </p:blipFill>
        <p:spPr>
          <a:xfrm>
            <a:off x="5340082" y="3278563"/>
            <a:ext cx="304826" cy="18290"/>
          </a:xfrm>
          <a:prstGeom prst="rect">
            <a:avLst/>
          </a:prstGeom>
        </p:spPr>
      </p:pic>
      <p:sp>
        <p:nvSpPr>
          <p:cNvPr id="28" name="Rectángulo redondeado 27"/>
          <p:cNvSpPr/>
          <p:nvPr/>
        </p:nvSpPr>
        <p:spPr>
          <a:xfrm>
            <a:off x="5691988" y="2981135"/>
            <a:ext cx="504056" cy="183912"/>
          </a:xfrm>
          <a:prstGeom prst="round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2">
                    <a:lumMod val="50000"/>
                  </a:schemeClr>
                </a:solidFill>
                <a:latin typeface="Garamond" panose="02020404030301010803" pitchFamily="18" charset="0"/>
              </a:rPr>
              <a:t>Stop</a:t>
            </a:r>
            <a:endParaRPr lang="es-ES" sz="1200" dirty="0">
              <a:solidFill>
                <a:schemeClr val="tx2">
                  <a:lumMod val="50000"/>
                </a:schemeClr>
              </a:solidFill>
              <a:latin typeface="Garamond" panose="02020404030301010803" pitchFamily="18" charset="0"/>
            </a:endParaRPr>
          </a:p>
        </p:txBody>
      </p:sp>
      <p:sp>
        <p:nvSpPr>
          <p:cNvPr id="29" name="Rectángulo redondeado 28"/>
          <p:cNvSpPr/>
          <p:nvPr/>
        </p:nvSpPr>
        <p:spPr>
          <a:xfrm>
            <a:off x="5691988" y="3209569"/>
            <a:ext cx="685724" cy="183912"/>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2">
                    <a:lumMod val="50000"/>
                  </a:schemeClr>
                </a:solidFill>
                <a:latin typeface="Garamond" panose="02020404030301010803" pitchFamily="18" charset="0"/>
              </a:rPr>
              <a:t>Entrada</a:t>
            </a:r>
            <a:endParaRPr lang="es-ES" sz="1200" dirty="0">
              <a:solidFill>
                <a:schemeClr val="tx2">
                  <a:lumMod val="50000"/>
                </a:schemeClr>
              </a:solidFill>
              <a:latin typeface="Garamond" panose="02020404030301010803" pitchFamily="18" charset="0"/>
            </a:endParaRPr>
          </a:p>
        </p:txBody>
      </p:sp>
      <p:pic>
        <p:nvPicPr>
          <p:cNvPr id="30" name="Imagen 29"/>
          <p:cNvPicPr>
            <a:picLocks noChangeAspect="1"/>
          </p:cNvPicPr>
          <p:nvPr/>
        </p:nvPicPr>
        <p:blipFill rotWithShape="1">
          <a:blip r:embed="rId4">
            <a:extLst>
              <a:ext uri="{28A0092B-C50C-407E-A947-70E740481C1C}">
                <a14:useLocalDpi xmlns:a14="http://schemas.microsoft.com/office/drawing/2010/main" val="0"/>
              </a:ext>
            </a:extLst>
          </a:blip>
          <a:srcRect t="6249" r="54916" b="-1"/>
          <a:stretch/>
        </p:blipFill>
        <p:spPr>
          <a:xfrm>
            <a:off x="6958933" y="2704641"/>
            <a:ext cx="1646953" cy="1404908"/>
          </a:xfrm>
          <a:prstGeom prst="rect">
            <a:avLst/>
          </a:prstGeom>
        </p:spPr>
      </p:pic>
      <p:cxnSp>
        <p:nvCxnSpPr>
          <p:cNvPr id="31" name="Conector recto 30"/>
          <p:cNvCxnSpPr/>
          <p:nvPr/>
        </p:nvCxnSpPr>
        <p:spPr>
          <a:xfrm>
            <a:off x="7741790" y="3208697"/>
            <a:ext cx="288032" cy="0"/>
          </a:xfrm>
          <a:prstGeom prst="line">
            <a:avLst/>
          </a:prstGeom>
          <a:ln w="19050">
            <a:solidFill>
              <a:srgbClr val="FF3300"/>
            </a:solidFill>
          </a:ln>
        </p:spPr>
        <p:style>
          <a:lnRef idx="1">
            <a:schemeClr val="accent1"/>
          </a:lnRef>
          <a:fillRef idx="0">
            <a:schemeClr val="accent1"/>
          </a:fillRef>
          <a:effectRef idx="0">
            <a:schemeClr val="accent1"/>
          </a:effectRef>
          <a:fontRef idx="minor">
            <a:schemeClr val="tx1"/>
          </a:fontRef>
        </p:style>
      </p:cxnSp>
      <p:pic>
        <p:nvPicPr>
          <p:cNvPr id="32" name="Imagen 31"/>
          <p:cNvPicPr>
            <a:picLocks noChangeAspect="1"/>
          </p:cNvPicPr>
          <p:nvPr/>
        </p:nvPicPr>
        <p:blipFill>
          <a:blip r:embed="rId3"/>
          <a:stretch>
            <a:fillRect/>
          </a:stretch>
        </p:blipFill>
        <p:spPr>
          <a:xfrm>
            <a:off x="7741790" y="3458678"/>
            <a:ext cx="304826" cy="18290"/>
          </a:xfrm>
          <a:prstGeom prst="rect">
            <a:avLst/>
          </a:prstGeom>
        </p:spPr>
      </p:pic>
      <p:sp>
        <p:nvSpPr>
          <p:cNvPr id="33" name="Rectángulo redondeado 32"/>
          <p:cNvSpPr/>
          <p:nvPr/>
        </p:nvSpPr>
        <p:spPr>
          <a:xfrm>
            <a:off x="8065826" y="3113614"/>
            <a:ext cx="504056" cy="183912"/>
          </a:xfrm>
          <a:prstGeom prst="round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2">
                    <a:lumMod val="50000"/>
                  </a:schemeClr>
                </a:solidFill>
                <a:latin typeface="Garamond" panose="02020404030301010803" pitchFamily="18" charset="0"/>
              </a:rPr>
              <a:t>Stop</a:t>
            </a:r>
            <a:endParaRPr lang="es-ES" sz="1200" dirty="0">
              <a:solidFill>
                <a:schemeClr val="tx2">
                  <a:lumMod val="50000"/>
                </a:schemeClr>
              </a:solidFill>
              <a:latin typeface="Garamond" panose="02020404030301010803" pitchFamily="18" charset="0"/>
            </a:endParaRPr>
          </a:p>
        </p:txBody>
      </p:sp>
      <p:sp>
        <p:nvSpPr>
          <p:cNvPr id="34" name="Rectángulo redondeado 33"/>
          <p:cNvSpPr/>
          <p:nvPr/>
        </p:nvSpPr>
        <p:spPr>
          <a:xfrm>
            <a:off x="8065826" y="3375867"/>
            <a:ext cx="685724" cy="183912"/>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2">
                    <a:lumMod val="50000"/>
                  </a:schemeClr>
                </a:solidFill>
                <a:latin typeface="Garamond" panose="02020404030301010803" pitchFamily="18" charset="0"/>
              </a:rPr>
              <a:t>Entrada</a:t>
            </a:r>
            <a:endParaRPr lang="es-ES" sz="1200" dirty="0">
              <a:solidFill>
                <a:schemeClr val="tx2">
                  <a:lumMod val="50000"/>
                </a:schemeClr>
              </a:solidFill>
              <a:latin typeface="Garamond" panose="02020404030301010803" pitchFamily="18" charset="0"/>
            </a:endParaRPr>
          </a:p>
        </p:txBody>
      </p:sp>
      <p:cxnSp>
        <p:nvCxnSpPr>
          <p:cNvPr id="35" name="Conector recto 34"/>
          <p:cNvCxnSpPr/>
          <p:nvPr/>
        </p:nvCxnSpPr>
        <p:spPr>
          <a:xfrm>
            <a:off x="6660232" y="1973127"/>
            <a:ext cx="0" cy="2535993"/>
          </a:xfrm>
          <a:prstGeom prst="line">
            <a:avLst/>
          </a:prstGeom>
          <a:ln w="38100">
            <a:solidFill>
              <a:srgbClr val="001334"/>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flipV="1">
            <a:off x="4827892" y="2096535"/>
            <a:ext cx="3777994" cy="17380"/>
          </a:xfrm>
          <a:prstGeom prst="line">
            <a:avLst/>
          </a:prstGeom>
          <a:ln w="38100">
            <a:solidFill>
              <a:srgbClr val="001334"/>
            </a:solidFill>
          </a:ln>
        </p:spPr>
        <p:style>
          <a:lnRef idx="1">
            <a:schemeClr val="accent1"/>
          </a:lnRef>
          <a:fillRef idx="0">
            <a:schemeClr val="accent1"/>
          </a:fillRef>
          <a:effectRef idx="0">
            <a:schemeClr val="accent1"/>
          </a:effectRef>
          <a:fontRef idx="minor">
            <a:schemeClr val="tx1"/>
          </a:fontRef>
        </p:style>
      </p:cxnSp>
      <p:sp>
        <p:nvSpPr>
          <p:cNvPr id="38" name="Rectángulo redondeado 37"/>
          <p:cNvSpPr/>
          <p:nvPr/>
        </p:nvSpPr>
        <p:spPr>
          <a:xfrm>
            <a:off x="5031809" y="2273202"/>
            <a:ext cx="1040252" cy="423344"/>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2">
                    <a:lumMod val="50000"/>
                  </a:schemeClr>
                </a:solidFill>
                <a:latin typeface="Garamond" panose="02020404030301010803" pitchFamily="18" charset="0"/>
              </a:rPr>
              <a:t>Giro</a:t>
            </a:r>
            <a:endParaRPr lang="es-ES" sz="1400" dirty="0">
              <a:solidFill>
                <a:schemeClr val="tx2">
                  <a:lumMod val="50000"/>
                </a:schemeClr>
              </a:solidFill>
              <a:latin typeface="Garamond" panose="02020404030301010803" pitchFamily="18" charset="0"/>
            </a:endParaRPr>
          </a:p>
        </p:txBody>
      </p:sp>
      <p:sp>
        <p:nvSpPr>
          <p:cNvPr id="39" name="Rectángulo redondeado 38"/>
          <p:cNvSpPr/>
          <p:nvPr/>
        </p:nvSpPr>
        <p:spPr>
          <a:xfrm>
            <a:off x="7124421" y="2269361"/>
            <a:ext cx="1164235" cy="423344"/>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2">
                    <a:lumMod val="50000"/>
                  </a:schemeClr>
                </a:solidFill>
                <a:latin typeface="Garamond" panose="02020404030301010803" pitchFamily="18" charset="0"/>
              </a:rPr>
              <a:t>Continuación</a:t>
            </a:r>
            <a:endParaRPr lang="es-ES" sz="1400" dirty="0">
              <a:solidFill>
                <a:schemeClr val="tx2">
                  <a:lumMod val="50000"/>
                </a:schemeClr>
              </a:solidFill>
              <a:latin typeface="Garamond" panose="02020404030301010803" pitchFamily="18" charset="0"/>
            </a:endParaRPr>
          </a:p>
        </p:txBody>
      </p:sp>
      <p:graphicFrame>
        <p:nvGraphicFramePr>
          <p:cNvPr id="41" name="Diagrama 40"/>
          <p:cNvGraphicFramePr/>
          <p:nvPr>
            <p:extLst>
              <p:ext uri="{D42A27DB-BD31-4B8C-83A1-F6EECF244321}">
                <p14:modId xmlns:p14="http://schemas.microsoft.com/office/powerpoint/2010/main" val="3227838083"/>
              </p:ext>
            </p:extLst>
          </p:nvPr>
        </p:nvGraphicFramePr>
        <p:xfrm>
          <a:off x="323528" y="2204864"/>
          <a:ext cx="3803123" cy="379903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2" name="CuadroTexto 41"/>
          <p:cNvSpPr txBox="1"/>
          <p:nvPr/>
        </p:nvSpPr>
        <p:spPr>
          <a:xfrm>
            <a:off x="4806256" y="4195007"/>
            <a:ext cx="3240360" cy="646331"/>
          </a:xfrm>
          <a:prstGeom prst="rect">
            <a:avLst/>
          </a:prstGeom>
          <a:noFill/>
        </p:spPr>
        <p:txBody>
          <a:bodyPr wrap="square" rtlCol="0">
            <a:spAutoFit/>
          </a:bodyPr>
          <a:lstStyle/>
          <a:p>
            <a:pPr algn="just"/>
            <a:r>
              <a:rPr lang="es-ES" dirty="0" smtClean="0">
                <a:solidFill>
                  <a:srgbClr val="001334"/>
                </a:solidFill>
                <a:latin typeface="Garamond" panose="02020404030301010803" pitchFamily="18" charset="0"/>
              </a:rPr>
              <a:t>Utilizaremos </a:t>
            </a:r>
          </a:p>
          <a:p>
            <a:pPr algn="just"/>
            <a:r>
              <a:rPr lang="es-ES" dirty="0" smtClean="0">
                <a:solidFill>
                  <a:srgbClr val="001334"/>
                </a:solidFill>
                <a:latin typeface="Garamond" panose="02020404030301010803" pitchFamily="18" charset="0"/>
              </a:rPr>
              <a:t>el método lateral</a:t>
            </a:r>
            <a:endParaRPr lang="es-ES" dirty="0">
              <a:solidFill>
                <a:srgbClr val="001334"/>
              </a:solidFill>
              <a:latin typeface="Garamond" panose="02020404030301010803" pitchFamily="18" charset="0"/>
            </a:endParaRPr>
          </a:p>
        </p:txBody>
      </p:sp>
      <p:sp>
        <p:nvSpPr>
          <p:cNvPr id="43" name="CuadroTexto 42"/>
          <p:cNvSpPr txBox="1"/>
          <p:nvPr/>
        </p:nvSpPr>
        <p:spPr>
          <a:xfrm>
            <a:off x="6716889" y="4185954"/>
            <a:ext cx="3240360" cy="646331"/>
          </a:xfrm>
          <a:prstGeom prst="rect">
            <a:avLst/>
          </a:prstGeom>
          <a:noFill/>
        </p:spPr>
        <p:txBody>
          <a:bodyPr wrap="square" rtlCol="0">
            <a:spAutoFit/>
          </a:bodyPr>
          <a:lstStyle/>
          <a:p>
            <a:pPr algn="just"/>
            <a:r>
              <a:rPr lang="es-ES" dirty="0" smtClean="0">
                <a:solidFill>
                  <a:srgbClr val="001334"/>
                </a:solidFill>
                <a:latin typeface="Garamond" panose="02020404030301010803" pitchFamily="18" charset="0"/>
              </a:rPr>
              <a:t>Utilizaremos </a:t>
            </a:r>
          </a:p>
          <a:p>
            <a:pPr algn="just"/>
            <a:r>
              <a:rPr lang="es-ES" dirty="0" smtClean="0">
                <a:solidFill>
                  <a:srgbClr val="001334"/>
                </a:solidFill>
                <a:latin typeface="Garamond" panose="02020404030301010803" pitchFamily="18" charset="0"/>
              </a:rPr>
              <a:t>el método T2</a:t>
            </a:r>
            <a:endParaRPr lang="es-ES" dirty="0">
              <a:solidFill>
                <a:srgbClr val="001334"/>
              </a:solidFill>
              <a:latin typeface="Garamond" panose="02020404030301010803" pitchFamily="18" charset="0"/>
            </a:endParaRPr>
          </a:p>
        </p:txBody>
      </p:sp>
      <p:sp>
        <p:nvSpPr>
          <p:cNvPr id="22" name="3 CuadroTexto"/>
          <p:cNvSpPr txBox="1"/>
          <p:nvPr/>
        </p:nvSpPr>
        <p:spPr>
          <a:xfrm>
            <a:off x="4283968" y="476672"/>
            <a:ext cx="7848872" cy="369332"/>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3. ¿CÓMO LO VAMOS A UTILIZAR?</a:t>
            </a:r>
            <a:endParaRPr lang="es-ES" b="1"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2575165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redondeado 6"/>
          <p:cNvSpPr/>
          <p:nvPr/>
        </p:nvSpPr>
        <p:spPr>
          <a:xfrm>
            <a:off x="1259632" y="1773788"/>
            <a:ext cx="2304255" cy="216024"/>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solidFill>
                  <a:srgbClr val="001334"/>
                </a:solidFill>
                <a:latin typeface="Garamond" panose="02020404030301010803" pitchFamily="18" charset="0"/>
              </a:rPr>
              <a:t>Gráfico Disparo </a:t>
            </a:r>
            <a:r>
              <a:rPr lang="es-ES" sz="1400" dirty="0" smtClean="0">
                <a:solidFill>
                  <a:srgbClr val="001334"/>
                </a:solidFill>
                <a:latin typeface="Garamond" panose="02020404030301010803" pitchFamily="18" charset="0"/>
                <a:sym typeface="Wingdings" panose="05000000000000000000" pitchFamily="2" charset="2"/>
              </a:rPr>
              <a:t>5 minutos</a:t>
            </a:r>
            <a:endParaRPr lang="es-ES" sz="1400" dirty="0">
              <a:solidFill>
                <a:srgbClr val="001334"/>
              </a:solidFill>
              <a:latin typeface="Garamond" panose="02020404030301010803" pitchFamily="18" charset="0"/>
            </a:endParaRPr>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901" y="2136231"/>
            <a:ext cx="4536504" cy="3567597"/>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2132856"/>
            <a:ext cx="4161134" cy="3566492"/>
          </a:xfrm>
          <a:prstGeom prst="rect">
            <a:avLst/>
          </a:prstGeom>
        </p:spPr>
      </p:pic>
      <p:sp>
        <p:nvSpPr>
          <p:cNvPr id="8" name="Elipse 7"/>
          <p:cNvSpPr/>
          <p:nvPr/>
        </p:nvSpPr>
        <p:spPr>
          <a:xfrm>
            <a:off x="6628956" y="3717844"/>
            <a:ext cx="296350" cy="348640"/>
          </a:xfrm>
          <a:prstGeom prst="ellipse">
            <a:avLst/>
          </a:prstGeom>
          <a:solidFill>
            <a:schemeClr val="accent6">
              <a:lumMod val="60000"/>
              <a:lumOff val="40000"/>
              <a:alpha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CuadroTexto 8"/>
          <p:cNvSpPr txBox="1"/>
          <p:nvPr/>
        </p:nvSpPr>
        <p:spPr>
          <a:xfrm>
            <a:off x="6241230" y="3704393"/>
            <a:ext cx="1368152" cy="276999"/>
          </a:xfrm>
          <a:prstGeom prst="rect">
            <a:avLst/>
          </a:prstGeom>
          <a:noFill/>
        </p:spPr>
        <p:txBody>
          <a:bodyPr wrap="square" rtlCol="0">
            <a:spAutoFit/>
          </a:bodyPr>
          <a:lstStyle/>
          <a:p>
            <a:r>
              <a:rPr lang="es-ES" sz="1200" dirty="0" smtClean="0">
                <a:solidFill>
                  <a:schemeClr val="bg1"/>
                </a:solidFill>
                <a:latin typeface="Garamond" panose="02020404030301010803" pitchFamily="18" charset="0"/>
              </a:rPr>
              <a:t>Giro</a:t>
            </a:r>
            <a:endParaRPr lang="es-ES" sz="1200" dirty="0">
              <a:solidFill>
                <a:schemeClr val="bg1"/>
              </a:solidFill>
              <a:latin typeface="Garamond" panose="02020404030301010803" pitchFamily="18" charset="0"/>
            </a:endParaRPr>
          </a:p>
        </p:txBody>
      </p:sp>
      <p:sp>
        <p:nvSpPr>
          <p:cNvPr id="10" name="Elipse 9"/>
          <p:cNvSpPr/>
          <p:nvPr/>
        </p:nvSpPr>
        <p:spPr>
          <a:xfrm>
            <a:off x="6940599" y="3407841"/>
            <a:ext cx="216025" cy="190664"/>
          </a:xfrm>
          <a:prstGeom prst="ellipse">
            <a:avLst/>
          </a:prstGeom>
          <a:solidFill>
            <a:schemeClr val="accent5">
              <a:lumMod val="60000"/>
              <a:lumOff val="40000"/>
              <a:alpha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CuadroTexto 10"/>
          <p:cNvSpPr txBox="1"/>
          <p:nvPr/>
        </p:nvSpPr>
        <p:spPr>
          <a:xfrm>
            <a:off x="6061210" y="3366078"/>
            <a:ext cx="1440160" cy="261610"/>
          </a:xfrm>
          <a:prstGeom prst="rect">
            <a:avLst/>
          </a:prstGeom>
          <a:noFill/>
        </p:spPr>
        <p:txBody>
          <a:bodyPr wrap="square" rtlCol="0">
            <a:spAutoFit/>
          </a:bodyPr>
          <a:lstStyle/>
          <a:p>
            <a:r>
              <a:rPr lang="es-ES" sz="1100" dirty="0" smtClean="0">
                <a:solidFill>
                  <a:schemeClr val="bg1"/>
                </a:solidFill>
                <a:latin typeface="Garamond" panose="02020404030301010803" pitchFamily="18" charset="0"/>
              </a:rPr>
              <a:t>Continuación</a:t>
            </a:r>
            <a:endParaRPr lang="es-ES" sz="1100" dirty="0">
              <a:solidFill>
                <a:schemeClr val="bg1"/>
              </a:solidFill>
              <a:latin typeface="Garamond" panose="02020404030301010803" pitchFamily="18" charset="0"/>
            </a:endParaRPr>
          </a:p>
        </p:txBody>
      </p:sp>
      <p:sp>
        <p:nvSpPr>
          <p:cNvPr id="12" name="Elipse 11"/>
          <p:cNvSpPr/>
          <p:nvPr/>
        </p:nvSpPr>
        <p:spPr>
          <a:xfrm>
            <a:off x="6808976" y="4349610"/>
            <a:ext cx="296350" cy="348640"/>
          </a:xfrm>
          <a:prstGeom prst="ellipse">
            <a:avLst/>
          </a:prstGeom>
          <a:solidFill>
            <a:schemeClr val="accent6">
              <a:lumMod val="60000"/>
              <a:lumOff val="40000"/>
              <a:alpha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CuadroTexto 12"/>
          <p:cNvSpPr txBox="1"/>
          <p:nvPr/>
        </p:nvSpPr>
        <p:spPr>
          <a:xfrm>
            <a:off x="7063303" y="4385430"/>
            <a:ext cx="1368152" cy="276999"/>
          </a:xfrm>
          <a:prstGeom prst="rect">
            <a:avLst/>
          </a:prstGeom>
          <a:noFill/>
        </p:spPr>
        <p:txBody>
          <a:bodyPr wrap="square" rtlCol="0">
            <a:spAutoFit/>
          </a:bodyPr>
          <a:lstStyle/>
          <a:p>
            <a:r>
              <a:rPr lang="es-ES" sz="1200" dirty="0" smtClean="0">
                <a:solidFill>
                  <a:schemeClr val="bg1"/>
                </a:solidFill>
                <a:latin typeface="Garamond" panose="02020404030301010803" pitchFamily="18" charset="0"/>
              </a:rPr>
              <a:t>Giro</a:t>
            </a:r>
            <a:endParaRPr lang="es-ES" sz="1200" dirty="0">
              <a:solidFill>
                <a:schemeClr val="bg1"/>
              </a:solidFill>
              <a:latin typeface="Garamond" panose="02020404030301010803" pitchFamily="18" charset="0"/>
            </a:endParaRPr>
          </a:p>
        </p:txBody>
      </p:sp>
      <p:pic>
        <p:nvPicPr>
          <p:cNvPr id="14" name="Imagen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74568" y="2155825"/>
            <a:ext cx="841991" cy="45719"/>
          </a:xfrm>
          <a:prstGeom prst="rect">
            <a:avLst/>
          </a:prstGeom>
        </p:spPr>
      </p:pic>
      <p:sp>
        <p:nvSpPr>
          <p:cNvPr id="15" name="Rectángulo redondeado 14"/>
          <p:cNvSpPr/>
          <p:nvPr/>
        </p:nvSpPr>
        <p:spPr>
          <a:xfrm>
            <a:off x="5716559" y="1727571"/>
            <a:ext cx="2381220" cy="308459"/>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solidFill>
                  <a:srgbClr val="001334"/>
                </a:solidFill>
                <a:latin typeface="Garamond" panose="02020404030301010803" pitchFamily="18" charset="0"/>
              </a:rPr>
              <a:t>Gráfico Análisis </a:t>
            </a:r>
            <a:r>
              <a:rPr lang="es-ES" sz="1400" dirty="0" smtClean="0">
                <a:solidFill>
                  <a:srgbClr val="001334"/>
                </a:solidFill>
                <a:latin typeface="Garamond" panose="02020404030301010803" pitchFamily="18" charset="0"/>
                <a:sym typeface="Wingdings" panose="05000000000000000000" pitchFamily="2" charset="2"/>
              </a:rPr>
              <a:t>30 minutos</a:t>
            </a:r>
            <a:endParaRPr lang="es-ES" sz="1400" dirty="0">
              <a:solidFill>
                <a:srgbClr val="001334"/>
              </a:solidFill>
              <a:latin typeface="Garamond" panose="02020404030301010803" pitchFamily="18" charset="0"/>
            </a:endParaRPr>
          </a:p>
        </p:txBody>
      </p:sp>
      <p:sp>
        <p:nvSpPr>
          <p:cNvPr id="2" name="Flecha izquierda 1"/>
          <p:cNvSpPr/>
          <p:nvPr/>
        </p:nvSpPr>
        <p:spPr>
          <a:xfrm>
            <a:off x="3707904" y="5845767"/>
            <a:ext cx="2160240" cy="360040"/>
          </a:xfrm>
          <a:prstGeom prst="leftArrow">
            <a:avLst/>
          </a:prstGeom>
          <a:solidFill>
            <a:srgbClr val="FF9700"/>
          </a:solid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3 CuadroTexto"/>
          <p:cNvSpPr txBox="1"/>
          <p:nvPr/>
        </p:nvSpPr>
        <p:spPr>
          <a:xfrm>
            <a:off x="4283968" y="476672"/>
            <a:ext cx="7848872" cy="369332"/>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3. ¿CÓMO LO VAMOS A UTILIZAR?</a:t>
            </a:r>
            <a:endParaRPr lang="es-ES" b="1" dirty="0">
              <a:solidFill>
                <a:srgbClr val="001334"/>
              </a:solidFill>
              <a:latin typeface="Garamond" panose="02020404030301010803" pitchFamily="18" charset="0"/>
            </a:endParaRPr>
          </a:p>
        </p:txBody>
      </p:sp>
      <p:sp>
        <p:nvSpPr>
          <p:cNvPr id="17" name="Rectángulo redondeado 16"/>
          <p:cNvSpPr/>
          <p:nvPr/>
        </p:nvSpPr>
        <p:spPr>
          <a:xfrm>
            <a:off x="4224536" y="1193998"/>
            <a:ext cx="1008981" cy="233898"/>
          </a:xfrm>
          <a:prstGeom prst="roundRect">
            <a:avLst/>
          </a:prstGeom>
          <a:solidFill>
            <a:schemeClr val="bg1"/>
          </a:solid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solidFill>
                  <a:srgbClr val="001334"/>
                </a:solidFill>
                <a:latin typeface="Garamond" panose="02020404030301010803" pitchFamily="18" charset="0"/>
              </a:rPr>
              <a:t>EJEMPLO</a:t>
            </a:r>
            <a:endParaRPr lang="es-ES" sz="1400"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206916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lecha doblada hacia arriba 23"/>
          <p:cNvSpPr/>
          <p:nvPr/>
        </p:nvSpPr>
        <p:spPr>
          <a:xfrm rot="10800000" flipH="1">
            <a:off x="4930756" y="2917900"/>
            <a:ext cx="1981804" cy="866968"/>
          </a:xfrm>
          <a:prstGeom prst="bentUpArrow">
            <a:avLst/>
          </a:prstGeom>
          <a:solidFill>
            <a:srgbClr val="FF9700"/>
          </a:solid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Flecha doblada hacia arriba 1"/>
          <p:cNvSpPr/>
          <p:nvPr/>
        </p:nvSpPr>
        <p:spPr>
          <a:xfrm rot="10800000">
            <a:off x="1863255" y="2911735"/>
            <a:ext cx="1991622" cy="866968"/>
          </a:xfrm>
          <a:prstGeom prst="bentUpArrow">
            <a:avLst/>
          </a:prstGeom>
          <a:solidFill>
            <a:srgbClr val="FF9700"/>
          </a:solid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CuadroTexto"/>
          <p:cNvSpPr txBox="1"/>
          <p:nvPr/>
        </p:nvSpPr>
        <p:spPr>
          <a:xfrm>
            <a:off x="4283968" y="476672"/>
            <a:ext cx="7848872" cy="369332"/>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3. ¿CÓMO LO VAMOS A UTILIZAR?</a:t>
            </a:r>
            <a:endParaRPr lang="es-ES" b="1" dirty="0">
              <a:solidFill>
                <a:srgbClr val="001334"/>
              </a:solidFill>
              <a:latin typeface="Garamond" panose="02020404030301010803" pitchFamily="18" charset="0"/>
            </a:endParaRPr>
          </a:p>
        </p:txBody>
      </p:sp>
      <p:pic>
        <p:nvPicPr>
          <p:cNvPr id="25" name="Imagen 24"/>
          <p:cNvPicPr>
            <a:picLocks noChangeAspect="1"/>
          </p:cNvPicPr>
          <p:nvPr/>
        </p:nvPicPr>
        <p:blipFill rotWithShape="1">
          <a:blip r:embed="rId2">
            <a:extLst>
              <a:ext uri="{28A0092B-C50C-407E-A947-70E740481C1C}">
                <a14:useLocalDpi xmlns:a14="http://schemas.microsoft.com/office/drawing/2010/main" val="0"/>
              </a:ext>
            </a:extLst>
          </a:blip>
          <a:srcRect l="5657" r="73974"/>
          <a:stretch/>
        </p:blipFill>
        <p:spPr>
          <a:xfrm>
            <a:off x="487785" y="4437005"/>
            <a:ext cx="1296144" cy="1200318"/>
          </a:xfrm>
          <a:prstGeom prst="rect">
            <a:avLst/>
          </a:prstGeom>
        </p:spPr>
      </p:pic>
      <p:cxnSp>
        <p:nvCxnSpPr>
          <p:cNvPr id="26" name="Conector recto 25"/>
          <p:cNvCxnSpPr/>
          <p:nvPr/>
        </p:nvCxnSpPr>
        <p:spPr>
          <a:xfrm>
            <a:off x="1135857" y="4648298"/>
            <a:ext cx="288032" cy="0"/>
          </a:xfrm>
          <a:prstGeom prst="line">
            <a:avLst/>
          </a:prstGeom>
          <a:ln w="19050">
            <a:solidFill>
              <a:srgbClr val="FF3300"/>
            </a:solidFill>
          </a:ln>
        </p:spPr>
        <p:style>
          <a:lnRef idx="1">
            <a:schemeClr val="accent1"/>
          </a:lnRef>
          <a:fillRef idx="0">
            <a:schemeClr val="accent1"/>
          </a:fillRef>
          <a:effectRef idx="0">
            <a:schemeClr val="accent1"/>
          </a:effectRef>
          <a:fontRef idx="minor">
            <a:schemeClr val="tx1"/>
          </a:fontRef>
        </p:style>
      </p:cxnSp>
      <p:pic>
        <p:nvPicPr>
          <p:cNvPr id="27" name="Imagen 26"/>
          <p:cNvPicPr>
            <a:picLocks noChangeAspect="1"/>
          </p:cNvPicPr>
          <p:nvPr/>
        </p:nvPicPr>
        <p:blipFill>
          <a:blip r:embed="rId3"/>
          <a:stretch>
            <a:fillRect/>
          </a:stretch>
        </p:blipFill>
        <p:spPr>
          <a:xfrm>
            <a:off x="1135857" y="4806337"/>
            <a:ext cx="304826" cy="18290"/>
          </a:xfrm>
          <a:prstGeom prst="rect">
            <a:avLst/>
          </a:prstGeom>
        </p:spPr>
      </p:pic>
      <p:sp>
        <p:nvSpPr>
          <p:cNvPr id="28" name="Rectángulo redondeado 27"/>
          <p:cNvSpPr/>
          <p:nvPr/>
        </p:nvSpPr>
        <p:spPr>
          <a:xfrm>
            <a:off x="1487763" y="4508909"/>
            <a:ext cx="504056" cy="183912"/>
          </a:xfrm>
          <a:prstGeom prst="round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2">
                    <a:lumMod val="50000"/>
                  </a:schemeClr>
                </a:solidFill>
                <a:latin typeface="Garamond" panose="02020404030301010803" pitchFamily="18" charset="0"/>
              </a:rPr>
              <a:t>Stop</a:t>
            </a:r>
            <a:endParaRPr lang="es-ES" sz="1200" dirty="0">
              <a:solidFill>
                <a:schemeClr val="tx2">
                  <a:lumMod val="50000"/>
                </a:schemeClr>
              </a:solidFill>
              <a:latin typeface="Garamond" panose="02020404030301010803" pitchFamily="18" charset="0"/>
            </a:endParaRPr>
          </a:p>
        </p:txBody>
      </p:sp>
      <p:sp>
        <p:nvSpPr>
          <p:cNvPr id="29" name="Rectángulo redondeado 28"/>
          <p:cNvSpPr/>
          <p:nvPr/>
        </p:nvSpPr>
        <p:spPr>
          <a:xfrm>
            <a:off x="1487763" y="4737343"/>
            <a:ext cx="685724" cy="183912"/>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2">
                    <a:lumMod val="50000"/>
                  </a:schemeClr>
                </a:solidFill>
                <a:latin typeface="Garamond" panose="02020404030301010803" pitchFamily="18" charset="0"/>
              </a:rPr>
              <a:t>Entrada</a:t>
            </a:r>
            <a:endParaRPr lang="es-ES" sz="1200" dirty="0">
              <a:solidFill>
                <a:schemeClr val="tx2">
                  <a:lumMod val="50000"/>
                </a:schemeClr>
              </a:solidFill>
              <a:latin typeface="Garamond" panose="02020404030301010803" pitchFamily="18" charset="0"/>
            </a:endParaRPr>
          </a:p>
        </p:txBody>
      </p:sp>
      <p:pic>
        <p:nvPicPr>
          <p:cNvPr id="30" name="Imagen 29"/>
          <p:cNvPicPr>
            <a:picLocks noChangeAspect="1"/>
          </p:cNvPicPr>
          <p:nvPr/>
        </p:nvPicPr>
        <p:blipFill rotWithShape="1">
          <a:blip r:embed="rId4">
            <a:extLst>
              <a:ext uri="{28A0092B-C50C-407E-A947-70E740481C1C}">
                <a14:useLocalDpi xmlns:a14="http://schemas.microsoft.com/office/drawing/2010/main" val="0"/>
              </a:ext>
            </a:extLst>
          </a:blip>
          <a:srcRect t="6249" r="54916" b="-1"/>
          <a:stretch/>
        </p:blipFill>
        <p:spPr>
          <a:xfrm>
            <a:off x="4766552" y="4224320"/>
            <a:ext cx="1646953" cy="1404908"/>
          </a:xfrm>
          <a:prstGeom prst="rect">
            <a:avLst/>
          </a:prstGeom>
        </p:spPr>
      </p:pic>
      <p:cxnSp>
        <p:nvCxnSpPr>
          <p:cNvPr id="31" name="Conector recto 30"/>
          <p:cNvCxnSpPr/>
          <p:nvPr/>
        </p:nvCxnSpPr>
        <p:spPr>
          <a:xfrm>
            <a:off x="5549409" y="4728376"/>
            <a:ext cx="288032" cy="0"/>
          </a:xfrm>
          <a:prstGeom prst="line">
            <a:avLst/>
          </a:prstGeom>
          <a:ln w="19050">
            <a:solidFill>
              <a:srgbClr val="FF3300"/>
            </a:solidFill>
          </a:ln>
        </p:spPr>
        <p:style>
          <a:lnRef idx="1">
            <a:schemeClr val="accent1"/>
          </a:lnRef>
          <a:fillRef idx="0">
            <a:schemeClr val="accent1"/>
          </a:fillRef>
          <a:effectRef idx="0">
            <a:schemeClr val="accent1"/>
          </a:effectRef>
          <a:fontRef idx="minor">
            <a:schemeClr val="tx1"/>
          </a:fontRef>
        </p:style>
      </p:cxnSp>
      <p:pic>
        <p:nvPicPr>
          <p:cNvPr id="32" name="Imagen 31"/>
          <p:cNvPicPr>
            <a:picLocks noChangeAspect="1"/>
          </p:cNvPicPr>
          <p:nvPr/>
        </p:nvPicPr>
        <p:blipFill>
          <a:blip r:embed="rId3"/>
          <a:stretch>
            <a:fillRect/>
          </a:stretch>
        </p:blipFill>
        <p:spPr>
          <a:xfrm>
            <a:off x="5549409" y="4978357"/>
            <a:ext cx="304826" cy="18290"/>
          </a:xfrm>
          <a:prstGeom prst="rect">
            <a:avLst/>
          </a:prstGeom>
        </p:spPr>
      </p:pic>
      <p:sp>
        <p:nvSpPr>
          <p:cNvPr id="33" name="Rectángulo redondeado 32"/>
          <p:cNvSpPr/>
          <p:nvPr/>
        </p:nvSpPr>
        <p:spPr>
          <a:xfrm>
            <a:off x="5873445" y="4633293"/>
            <a:ext cx="504056" cy="183912"/>
          </a:xfrm>
          <a:prstGeom prst="round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2">
                    <a:lumMod val="50000"/>
                  </a:schemeClr>
                </a:solidFill>
                <a:latin typeface="Garamond" panose="02020404030301010803" pitchFamily="18" charset="0"/>
              </a:rPr>
              <a:t>Stop</a:t>
            </a:r>
            <a:endParaRPr lang="es-ES" sz="1200" dirty="0">
              <a:solidFill>
                <a:schemeClr val="tx2">
                  <a:lumMod val="50000"/>
                </a:schemeClr>
              </a:solidFill>
              <a:latin typeface="Garamond" panose="02020404030301010803" pitchFamily="18" charset="0"/>
            </a:endParaRPr>
          </a:p>
        </p:txBody>
      </p:sp>
      <p:sp>
        <p:nvSpPr>
          <p:cNvPr id="34" name="Rectángulo redondeado 33"/>
          <p:cNvSpPr/>
          <p:nvPr/>
        </p:nvSpPr>
        <p:spPr>
          <a:xfrm>
            <a:off x="5873445" y="4895546"/>
            <a:ext cx="685724" cy="183912"/>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2">
                    <a:lumMod val="50000"/>
                  </a:schemeClr>
                </a:solidFill>
                <a:latin typeface="Garamond" panose="02020404030301010803" pitchFamily="18" charset="0"/>
              </a:rPr>
              <a:t>Entrada</a:t>
            </a:r>
            <a:endParaRPr lang="es-ES" sz="1200" dirty="0">
              <a:solidFill>
                <a:schemeClr val="tx2">
                  <a:lumMod val="50000"/>
                </a:schemeClr>
              </a:solidFill>
              <a:latin typeface="Garamond" panose="02020404030301010803" pitchFamily="18" charset="0"/>
            </a:endParaRPr>
          </a:p>
        </p:txBody>
      </p:sp>
      <p:sp>
        <p:nvSpPr>
          <p:cNvPr id="38" name="Rectángulo redondeado 37"/>
          <p:cNvSpPr/>
          <p:nvPr/>
        </p:nvSpPr>
        <p:spPr>
          <a:xfrm>
            <a:off x="827584" y="3800976"/>
            <a:ext cx="1040252" cy="423344"/>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2">
                    <a:lumMod val="50000"/>
                  </a:schemeClr>
                </a:solidFill>
                <a:latin typeface="Garamond" panose="02020404030301010803" pitchFamily="18" charset="0"/>
              </a:rPr>
              <a:t>Giro</a:t>
            </a:r>
            <a:endParaRPr lang="es-ES" sz="1400" dirty="0">
              <a:solidFill>
                <a:schemeClr val="tx2">
                  <a:lumMod val="50000"/>
                </a:schemeClr>
              </a:solidFill>
              <a:latin typeface="Garamond" panose="02020404030301010803" pitchFamily="18" charset="0"/>
            </a:endParaRPr>
          </a:p>
        </p:txBody>
      </p:sp>
      <p:sp>
        <p:nvSpPr>
          <p:cNvPr id="39" name="Rectángulo redondeado 38"/>
          <p:cNvSpPr/>
          <p:nvPr/>
        </p:nvSpPr>
        <p:spPr>
          <a:xfrm>
            <a:off x="4932040" y="3789040"/>
            <a:ext cx="1164235" cy="423344"/>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2">
                    <a:lumMod val="50000"/>
                  </a:schemeClr>
                </a:solidFill>
                <a:latin typeface="Garamond" panose="02020404030301010803" pitchFamily="18" charset="0"/>
              </a:rPr>
              <a:t>Continuación</a:t>
            </a:r>
            <a:endParaRPr lang="es-ES" sz="1400" dirty="0">
              <a:solidFill>
                <a:schemeClr val="tx2">
                  <a:lumMod val="50000"/>
                </a:schemeClr>
              </a:solidFill>
              <a:latin typeface="Garamond" panose="02020404030301010803" pitchFamily="18" charset="0"/>
            </a:endParaRPr>
          </a:p>
        </p:txBody>
      </p:sp>
      <p:sp>
        <p:nvSpPr>
          <p:cNvPr id="20" name="Rectángulo redondeado 19"/>
          <p:cNvSpPr/>
          <p:nvPr/>
        </p:nvSpPr>
        <p:spPr>
          <a:xfrm>
            <a:off x="730923" y="1412776"/>
            <a:ext cx="3148757" cy="560351"/>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solidFill>
                  <a:srgbClr val="001334"/>
                </a:solidFill>
                <a:latin typeface="Garamond" panose="02020404030301010803" pitchFamily="18" charset="0"/>
              </a:rPr>
              <a:t>Estimar el objetivo de beneficios</a:t>
            </a:r>
            <a:endParaRPr lang="es-ES" dirty="0">
              <a:solidFill>
                <a:srgbClr val="001334"/>
              </a:solidFill>
              <a:latin typeface="Garamond" panose="02020404030301010803" pitchFamily="18" charset="0"/>
            </a:endParaRPr>
          </a:p>
        </p:txBody>
      </p:sp>
      <p:sp>
        <p:nvSpPr>
          <p:cNvPr id="21" name="CuadroTexto 20"/>
          <p:cNvSpPr txBox="1"/>
          <p:nvPr/>
        </p:nvSpPr>
        <p:spPr>
          <a:xfrm>
            <a:off x="827584" y="2132856"/>
            <a:ext cx="7560840" cy="646331"/>
          </a:xfrm>
          <a:prstGeom prst="rect">
            <a:avLst/>
          </a:prstGeom>
          <a:noFill/>
        </p:spPr>
        <p:txBody>
          <a:bodyPr wrap="square" rtlCol="0">
            <a:spAutoFit/>
          </a:bodyPr>
          <a:lstStyle/>
          <a:p>
            <a:pPr algn="just"/>
            <a:r>
              <a:rPr lang="es-ES" dirty="0" smtClean="0">
                <a:solidFill>
                  <a:srgbClr val="001334"/>
                </a:solidFill>
                <a:latin typeface="Garamond" panose="02020404030301010803" pitchFamily="18" charset="0"/>
              </a:rPr>
              <a:t>Para saber si el </a:t>
            </a:r>
            <a:r>
              <a:rPr lang="es-ES" dirty="0" err="1" smtClean="0">
                <a:solidFill>
                  <a:srgbClr val="001334"/>
                </a:solidFill>
                <a:latin typeface="Garamond" panose="02020404030301010803" pitchFamily="18" charset="0"/>
              </a:rPr>
              <a:t>Profit</a:t>
            </a:r>
            <a:r>
              <a:rPr lang="es-ES" dirty="0" smtClean="0">
                <a:solidFill>
                  <a:srgbClr val="001334"/>
                </a:solidFill>
                <a:latin typeface="Garamond" panose="02020404030301010803" pitchFamily="18" charset="0"/>
              </a:rPr>
              <a:t> Factor será adecuado o no, necesitaremos estimar el objetivo de beneficio antes de realizar la entrada. </a:t>
            </a:r>
            <a:endParaRPr lang="es-ES" dirty="0">
              <a:solidFill>
                <a:srgbClr val="001334"/>
              </a:solidFill>
              <a:latin typeface="Garamond" panose="02020404030301010803" pitchFamily="18" charset="0"/>
            </a:endParaRPr>
          </a:p>
        </p:txBody>
      </p:sp>
      <p:sp>
        <p:nvSpPr>
          <p:cNvPr id="22" name="Rectángulo redondeado 21"/>
          <p:cNvSpPr/>
          <p:nvPr/>
        </p:nvSpPr>
        <p:spPr>
          <a:xfrm>
            <a:off x="3795773" y="2825946"/>
            <a:ext cx="1184268" cy="423344"/>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2">
                    <a:lumMod val="50000"/>
                  </a:schemeClr>
                </a:solidFill>
                <a:latin typeface="Garamond" panose="02020404030301010803" pitchFamily="18" charset="0"/>
              </a:rPr>
              <a:t>Dos opciones</a:t>
            </a:r>
            <a:endParaRPr lang="es-ES" sz="1400" dirty="0">
              <a:solidFill>
                <a:schemeClr val="tx2">
                  <a:lumMod val="50000"/>
                </a:schemeClr>
              </a:solidFill>
              <a:latin typeface="Garamond" panose="02020404030301010803" pitchFamily="18" charset="0"/>
            </a:endParaRPr>
          </a:p>
        </p:txBody>
      </p:sp>
      <p:sp>
        <p:nvSpPr>
          <p:cNvPr id="37" name="CuadroTexto 36"/>
          <p:cNvSpPr txBox="1"/>
          <p:nvPr/>
        </p:nvSpPr>
        <p:spPr>
          <a:xfrm>
            <a:off x="2325759" y="3854988"/>
            <a:ext cx="2522374" cy="1477328"/>
          </a:xfrm>
          <a:prstGeom prst="rect">
            <a:avLst/>
          </a:prstGeom>
          <a:noFill/>
        </p:spPr>
        <p:txBody>
          <a:bodyPr wrap="square" rtlCol="0">
            <a:spAutoFit/>
          </a:bodyPr>
          <a:lstStyle/>
          <a:p>
            <a:r>
              <a:rPr lang="es-ES" dirty="0" smtClean="0">
                <a:solidFill>
                  <a:srgbClr val="001334"/>
                </a:solidFill>
                <a:latin typeface="Garamond" panose="02020404030301010803" pitchFamily="18" charset="0"/>
              </a:rPr>
              <a:t>En estas situaciones en el que utilizaremos una entrada lateral, el POC será nuestra estimación del objetivo de beneficios.</a:t>
            </a:r>
            <a:endParaRPr lang="es-ES" dirty="0">
              <a:solidFill>
                <a:srgbClr val="001334"/>
              </a:solidFill>
              <a:latin typeface="Garamond" panose="02020404030301010803" pitchFamily="18" charset="0"/>
            </a:endParaRPr>
          </a:p>
        </p:txBody>
      </p:sp>
      <p:sp>
        <p:nvSpPr>
          <p:cNvPr id="41" name="CuadroTexto 40"/>
          <p:cNvSpPr txBox="1"/>
          <p:nvPr/>
        </p:nvSpPr>
        <p:spPr>
          <a:xfrm>
            <a:off x="6578379" y="3854988"/>
            <a:ext cx="2522374" cy="2031325"/>
          </a:xfrm>
          <a:prstGeom prst="rect">
            <a:avLst/>
          </a:prstGeom>
          <a:noFill/>
        </p:spPr>
        <p:txBody>
          <a:bodyPr wrap="square" rtlCol="0">
            <a:spAutoFit/>
          </a:bodyPr>
          <a:lstStyle/>
          <a:p>
            <a:r>
              <a:rPr lang="es-ES" dirty="0" smtClean="0">
                <a:solidFill>
                  <a:srgbClr val="001334"/>
                </a:solidFill>
                <a:latin typeface="Garamond" panose="02020404030301010803" pitchFamily="18" charset="0"/>
              </a:rPr>
              <a:t>En estas situaciones en el que utilizaremos una entrada de T2, nuestra estimación del objetivo de beneficios será una proyección igual al tramo previo.</a:t>
            </a:r>
            <a:endParaRPr lang="es-ES"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1494851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585474" y="1881698"/>
            <a:ext cx="7848872" cy="646331"/>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GIRO AL ESTIMAR </a:t>
            </a:r>
          </a:p>
          <a:p>
            <a:r>
              <a:rPr lang="es-ES" b="1" dirty="0" smtClean="0">
                <a:solidFill>
                  <a:srgbClr val="001334"/>
                </a:solidFill>
                <a:latin typeface="Garamond" panose="02020404030301010803" pitchFamily="18" charset="0"/>
              </a:rPr>
              <a:t>OBJETIVOS DE BENEFICIOS</a:t>
            </a:r>
            <a:endParaRPr lang="es-ES" b="1" dirty="0">
              <a:solidFill>
                <a:srgbClr val="001334"/>
              </a:solidFill>
              <a:latin typeface="Garamond" panose="02020404030301010803" pitchFamily="18" charset="0"/>
            </a:endParaRPr>
          </a:p>
        </p:txBody>
      </p:sp>
      <p:pic>
        <p:nvPicPr>
          <p:cNvPr id="35" name="Imagen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204864"/>
            <a:ext cx="3703219" cy="3262179"/>
          </a:xfrm>
          <a:prstGeom prst="rect">
            <a:avLst/>
          </a:prstGeom>
        </p:spPr>
      </p:pic>
      <p:sp>
        <p:nvSpPr>
          <p:cNvPr id="36" name="Rectángulo redondeado 35"/>
          <p:cNvSpPr/>
          <p:nvPr/>
        </p:nvSpPr>
        <p:spPr>
          <a:xfrm>
            <a:off x="1233333" y="3777157"/>
            <a:ext cx="540060" cy="11759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40" name="Conector recto 39"/>
          <p:cNvCxnSpPr>
            <a:stCxn id="36" idx="3"/>
          </p:cNvCxnSpPr>
          <p:nvPr/>
        </p:nvCxnSpPr>
        <p:spPr>
          <a:xfrm>
            <a:off x="1773393" y="3835954"/>
            <a:ext cx="696976" cy="149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42" name="CuadroTexto 41"/>
          <p:cNvSpPr txBox="1"/>
          <p:nvPr/>
        </p:nvSpPr>
        <p:spPr>
          <a:xfrm>
            <a:off x="2470369" y="3706642"/>
            <a:ext cx="1470604" cy="261610"/>
          </a:xfrm>
          <a:prstGeom prst="rect">
            <a:avLst/>
          </a:prstGeom>
          <a:noFill/>
        </p:spPr>
        <p:txBody>
          <a:bodyPr wrap="square" rtlCol="0">
            <a:spAutoFit/>
          </a:bodyPr>
          <a:lstStyle/>
          <a:p>
            <a:r>
              <a:rPr lang="es-ES" sz="1100" b="1" dirty="0" smtClean="0">
                <a:solidFill>
                  <a:srgbClr val="001334"/>
                </a:solidFill>
                <a:latin typeface="Garamond" panose="02020404030301010803" pitchFamily="18" charset="0"/>
              </a:rPr>
              <a:t>POC</a:t>
            </a:r>
          </a:p>
        </p:txBody>
      </p:sp>
      <p:cxnSp>
        <p:nvCxnSpPr>
          <p:cNvPr id="11" name="Conector recto 10"/>
          <p:cNvCxnSpPr/>
          <p:nvPr/>
        </p:nvCxnSpPr>
        <p:spPr>
          <a:xfrm>
            <a:off x="2075821" y="4590791"/>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ángulo 11"/>
          <p:cNvSpPr/>
          <p:nvPr/>
        </p:nvSpPr>
        <p:spPr>
          <a:xfrm>
            <a:off x="2052961" y="4653101"/>
            <a:ext cx="45719" cy="288032"/>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3" name="Conector recto 12"/>
          <p:cNvCxnSpPr/>
          <p:nvPr/>
        </p:nvCxnSpPr>
        <p:spPr>
          <a:xfrm>
            <a:off x="2167262" y="4434631"/>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ángulo 13"/>
          <p:cNvSpPr/>
          <p:nvPr/>
        </p:nvSpPr>
        <p:spPr>
          <a:xfrm>
            <a:off x="2144402" y="4496941"/>
            <a:ext cx="45719" cy="288032"/>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5" name="Conector recto 14"/>
          <p:cNvCxnSpPr/>
          <p:nvPr/>
        </p:nvCxnSpPr>
        <p:spPr>
          <a:xfrm>
            <a:off x="2258703" y="4290615"/>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ángulo 15"/>
          <p:cNvSpPr/>
          <p:nvPr/>
        </p:nvSpPr>
        <p:spPr>
          <a:xfrm>
            <a:off x="2235843" y="4352925"/>
            <a:ext cx="45719" cy="288032"/>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7" name="Conector recto 16"/>
          <p:cNvCxnSpPr/>
          <p:nvPr/>
        </p:nvCxnSpPr>
        <p:spPr>
          <a:xfrm>
            <a:off x="1570524" y="4046663"/>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ángulo 17"/>
          <p:cNvSpPr/>
          <p:nvPr/>
        </p:nvSpPr>
        <p:spPr>
          <a:xfrm>
            <a:off x="1547664" y="4108973"/>
            <a:ext cx="45719" cy="288032"/>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9" name="Conector recto 18"/>
          <p:cNvCxnSpPr/>
          <p:nvPr/>
        </p:nvCxnSpPr>
        <p:spPr>
          <a:xfrm>
            <a:off x="1650534" y="4272385"/>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ángulo 19"/>
          <p:cNvSpPr/>
          <p:nvPr/>
        </p:nvSpPr>
        <p:spPr>
          <a:xfrm>
            <a:off x="1627674" y="4334695"/>
            <a:ext cx="45719" cy="288032"/>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1" name="Conector recto 20"/>
          <p:cNvCxnSpPr/>
          <p:nvPr/>
        </p:nvCxnSpPr>
        <p:spPr>
          <a:xfrm>
            <a:off x="1730544" y="4423921"/>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ángulo 21"/>
          <p:cNvSpPr/>
          <p:nvPr/>
        </p:nvSpPr>
        <p:spPr>
          <a:xfrm>
            <a:off x="1707684" y="4486231"/>
            <a:ext cx="45719" cy="288032"/>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4" name="Conector recto 23"/>
          <p:cNvCxnSpPr/>
          <p:nvPr/>
        </p:nvCxnSpPr>
        <p:spPr>
          <a:xfrm>
            <a:off x="1806213" y="4591489"/>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ángulo 24"/>
          <p:cNvSpPr/>
          <p:nvPr/>
        </p:nvSpPr>
        <p:spPr>
          <a:xfrm>
            <a:off x="1783353" y="4653799"/>
            <a:ext cx="45719" cy="288032"/>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6" name="Conector recto 25"/>
          <p:cNvCxnSpPr/>
          <p:nvPr/>
        </p:nvCxnSpPr>
        <p:spPr>
          <a:xfrm flipH="1">
            <a:off x="1948366" y="4722663"/>
            <a:ext cx="1" cy="3567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ángulo 26"/>
          <p:cNvSpPr/>
          <p:nvPr/>
        </p:nvSpPr>
        <p:spPr>
          <a:xfrm>
            <a:off x="1926044" y="4864284"/>
            <a:ext cx="45719" cy="73501"/>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8" name="Conector recto 27"/>
          <p:cNvCxnSpPr/>
          <p:nvPr/>
        </p:nvCxnSpPr>
        <p:spPr>
          <a:xfrm>
            <a:off x="2350144" y="4093701"/>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ángulo 28"/>
          <p:cNvSpPr/>
          <p:nvPr/>
        </p:nvSpPr>
        <p:spPr>
          <a:xfrm>
            <a:off x="2327284" y="4156011"/>
            <a:ext cx="45719" cy="288032"/>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30" name="Conector recto 29"/>
          <p:cNvCxnSpPr/>
          <p:nvPr/>
        </p:nvCxnSpPr>
        <p:spPr>
          <a:xfrm>
            <a:off x="2420073" y="3840337"/>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ángulo 30"/>
          <p:cNvSpPr/>
          <p:nvPr/>
        </p:nvSpPr>
        <p:spPr>
          <a:xfrm>
            <a:off x="2397213" y="3902647"/>
            <a:ext cx="45719" cy="288032"/>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CuadroTexto 31"/>
          <p:cNvSpPr txBox="1"/>
          <p:nvPr/>
        </p:nvSpPr>
        <p:spPr>
          <a:xfrm>
            <a:off x="4585474" y="2642679"/>
            <a:ext cx="4098582" cy="1754326"/>
          </a:xfrm>
          <a:prstGeom prst="rect">
            <a:avLst/>
          </a:prstGeom>
          <a:noFill/>
        </p:spPr>
        <p:txBody>
          <a:bodyPr wrap="square" rtlCol="0">
            <a:spAutoFit/>
          </a:bodyPr>
          <a:lstStyle/>
          <a:p>
            <a:pPr algn="just"/>
            <a:endParaRPr lang="es-ES" dirty="0">
              <a:solidFill>
                <a:srgbClr val="001334"/>
              </a:solidFill>
              <a:latin typeface="Garamond" panose="02020404030301010803" pitchFamily="18" charset="0"/>
            </a:endParaRPr>
          </a:p>
          <a:p>
            <a:pPr algn="just"/>
            <a:r>
              <a:rPr lang="es-ES" dirty="0">
                <a:solidFill>
                  <a:srgbClr val="001334"/>
                </a:solidFill>
                <a:latin typeface="Garamond" panose="02020404030301010803" pitchFamily="18" charset="0"/>
              </a:rPr>
              <a:t>C</a:t>
            </a:r>
            <a:r>
              <a:rPr lang="es-ES" dirty="0" smtClean="0">
                <a:solidFill>
                  <a:srgbClr val="001334"/>
                </a:solidFill>
                <a:latin typeface="Garamond" panose="02020404030301010803" pitchFamily="18" charset="0"/>
              </a:rPr>
              <a:t>omo vemos en la gráfica, nos encontramos en una situación de giro donde nuestro objetivo de beneficios será llegar hasta el POC a través de una entrada lateral.</a:t>
            </a:r>
            <a:endParaRPr lang="es-ES" dirty="0">
              <a:solidFill>
                <a:srgbClr val="001334"/>
              </a:solidFill>
              <a:latin typeface="Garamond" panose="02020404030301010803" pitchFamily="18" charset="0"/>
            </a:endParaRPr>
          </a:p>
        </p:txBody>
      </p:sp>
      <p:sp>
        <p:nvSpPr>
          <p:cNvPr id="33" name="3 CuadroTexto"/>
          <p:cNvSpPr txBox="1"/>
          <p:nvPr/>
        </p:nvSpPr>
        <p:spPr>
          <a:xfrm>
            <a:off x="4283968" y="476672"/>
            <a:ext cx="7848872" cy="369332"/>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3. ¿CÓMO LO VAMOS A UTILIZAR?</a:t>
            </a:r>
            <a:endParaRPr lang="es-ES" b="1"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105132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588224" y="404664"/>
            <a:ext cx="3528392" cy="400110"/>
          </a:xfrm>
          <a:prstGeom prst="rect">
            <a:avLst/>
          </a:prstGeom>
          <a:noFill/>
        </p:spPr>
        <p:txBody>
          <a:bodyPr wrap="square" rtlCol="0">
            <a:spAutoFit/>
          </a:bodyPr>
          <a:lstStyle/>
          <a:p>
            <a:r>
              <a:rPr lang="es-ES" sz="2000" b="1" dirty="0" smtClean="0">
                <a:solidFill>
                  <a:srgbClr val="001334"/>
                </a:solidFill>
                <a:latin typeface="Garamond" panose="02020404030301010803" pitchFamily="18" charset="0"/>
              </a:rPr>
              <a:t>ÍNDICE</a:t>
            </a:r>
            <a:endParaRPr lang="es-ES" sz="2000" b="1" dirty="0">
              <a:solidFill>
                <a:srgbClr val="001334"/>
              </a:solidFill>
              <a:latin typeface="Garamond" panose="02020404030301010803" pitchFamily="18" charset="0"/>
            </a:endParaRPr>
          </a:p>
        </p:txBody>
      </p:sp>
      <p:sp>
        <p:nvSpPr>
          <p:cNvPr id="3" name="3 CuadroTexto"/>
          <p:cNvSpPr txBox="1"/>
          <p:nvPr/>
        </p:nvSpPr>
        <p:spPr>
          <a:xfrm>
            <a:off x="899592" y="2276872"/>
            <a:ext cx="3528392" cy="400110"/>
          </a:xfrm>
          <a:prstGeom prst="rect">
            <a:avLst/>
          </a:prstGeom>
          <a:noFill/>
        </p:spPr>
        <p:txBody>
          <a:bodyPr wrap="square" rtlCol="0">
            <a:spAutoFit/>
          </a:bodyPr>
          <a:lstStyle/>
          <a:p>
            <a:r>
              <a:rPr lang="es-ES" sz="2000" b="1" dirty="0" smtClean="0">
                <a:solidFill>
                  <a:srgbClr val="001334"/>
                </a:solidFill>
                <a:latin typeface="Garamond" panose="02020404030301010803" pitchFamily="18" charset="0"/>
              </a:rPr>
              <a:t>1. MARKET PROFILE</a:t>
            </a:r>
            <a:endParaRPr lang="es-ES" sz="2000" b="1" dirty="0">
              <a:solidFill>
                <a:srgbClr val="001334"/>
              </a:solidFill>
              <a:latin typeface="Garamond" panose="02020404030301010803" pitchFamily="18" charset="0"/>
            </a:endParaRPr>
          </a:p>
        </p:txBody>
      </p:sp>
      <p:sp>
        <p:nvSpPr>
          <p:cNvPr id="5" name="3 CuadroTexto"/>
          <p:cNvSpPr txBox="1"/>
          <p:nvPr/>
        </p:nvSpPr>
        <p:spPr>
          <a:xfrm>
            <a:off x="899592" y="2924944"/>
            <a:ext cx="5976664" cy="400110"/>
          </a:xfrm>
          <a:prstGeom prst="rect">
            <a:avLst/>
          </a:prstGeom>
          <a:noFill/>
        </p:spPr>
        <p:txBody>
          <a:bodyPr wrap="square" rtlCol="0">
            <a:spAutoFit/>
          </a:bodyPr>
          <a:lstStyle/>
          <a:p>
            <a:r>
              <a:rPr lang="es-ES" sz="2000" b="1" dirty="0" smtClean="0">
                <a:solidFill>
                  <a:srgbClr val="001334"/>
                </a:solidFill>
                <a:latin typeface="Garamond" panose="02020404030301010803" pitchFamily="18" charset="0"/>
              </a:rPr>
              <a:t>2. </a:t>
            </a:r>
            <a:r>
              <a:rPr lang="es-ES" sz="2000" b="1" dirty="0" smtClean="0">
                <a:latin typeface="Garamond" panose="02020404030301010803" pitchFamily="18" charset="0"/>
              </a:rPr>
              <a:t>ZONAS DE EQUILIBRIO Y DESEQUILIBRIO</a:t>
            </a:r>
            <a:endParaRPr lang="es-ES" sz="2000" b="1" dirty="0">
              <a:latin typeface="Garamond" panose="02020404030301010803" pitchFamily="18" charset="0"/>
            </a:endParaRPr>
          </a:p>
        </p:txBody>
      </p:sp>
      <p:sp>
        <p:nvSpPr>
          <p:cNvPr id="6" name="3 CuadroTexto"/>
          <p:cNvSpPr txBox="1"/>
          <p:nvPr/>
        </p:nvSpPr>
        <p:spPr>
          <a:xfrm>
            <a:off x="899592" y="3573016"/>
            <a:ext cx="7848872" cy="400110"/>
          </a:xfrm>
          <a:prstGeom prst="rect">
            <a:avLst/>
          </a:prstGeom>
          <a:noFill/>
        </p:spPr>
        <p:txBody>
          <a:bodyPr wrap="square" rtlCol="0">
            <a:spAutoFit/>
          </a:bodyPr>
          <a:lstStyle/>
          <a:p>
            <a:r>
              <a:rPr lang="es-ES" sz="2000" b="1" dirty="0" smtClean="0">
                <a:solidFill>
                  <a:srgbClr val="001334"/>
                </a:solidFill>
                <a:latin typeface="Garamond" panose="02020404030301010803" pitchFamily="18" charset="0"/>
              </a:rPr>
              <a:t>3. ¿CÓMO LO VAMOS A UTILIZAR?</a:t>
            </a:r>
            <a:endParaRPr lang="es-ES" sz="2000" b="1" dirty="0">
              <a:solidFill>
                <a:srgbClr val="001334"/>
              </a:solidFill>
              <a:latin typeface="Garamond" panose="02020404030301010803" pitchFamily="18" charset="0"/>
            </a:endParaRPr>
          </a:p>
        </p:txBody>
      </p:sp>
      <p:sp>
        <p:nvSpPr>
          <p:cNvPr id="7" name="3 CuadroTexto"/>
          <p:cNvSpPr txBox="1"/>
          <p:nvPr/>
        </p:nvSpPr>
        <p:spPr>
          <a:xfrm>
            <a:off x="899592" y="4221088"/>
            <a:ext cx="7848872" cy="400110"/>
          </a:xfrm>
          <a:prstGeom prst="rect">
            <a:avLst/>
          </a:prstGeom>
          <a:noFill/>
        </p:spPr>
        <p:txBody>
          <a:bodyPr wrap="square" rtlCol="0">
            <a:spAutoFit/>
          </a:bodyPr>
          <a:lstStyle/>
          <a:p>
            <a:r>
              <a:rPr lang="es-ES" sz="2000" b="1" dirty="0" smtClean="0">
                <a:solidFill>
                  <a:srgbClr val="001334"/>
                </a:solidFill>
                <a:latin typeface="Garamond" panose="02020404030301010803" pitchFamily="18" charset="0"/>
              </a:rPr>
              <a:t>4. EJEMPLOS </a:t>
            </a:r>
            <a:endParaRPr lang="es-ES" sz="2000" b="1"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1637862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577874" y="476672"/>
            <a:ext cx="7848872" cy="646331"/>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EJEMPLO GIRO AL ESTIMAR </a:t>
            </a:r>
          </a:p>
          <a:p>
            <a:r>
              <a:rPr lang="es-ES" b="1" dirty="0" smtClean="0">
                <a:solidFill>
                  <a:srgbClr val="001334"/>
                </a:solidFill>
                <a:latin typeface="Garamond" panose="02020404030301010803" pitchFamily="18" charset="0"/>
              </a:rPr>
              <a:t>OBJETIVOS DE BENEFICIOS</a:t>
            </a:r>
            <a:endParaRPr lang="es-ES" b="1" dirty="0">
              <a:solidFill>
                <a:srgbClr val="001334"/>
              </a:solidFill>
              <a:latin typeface="Garamond" panose="02020404030301010803" pitchFamily="18" charset="0"/>
            </a:endParaRPr>
          </a:p>
        </p:txBody>
      </p:sp>
      <p:pic>
        <p:nvPicPr>
          <p:cNvPr id="23" name="Imagen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414" y="1772816"/>
            <a:ext cx="8064896" cy="4162388"/>
          </a:xfrm>
          <a:prstGeom prst="rect">
            <a:avLst/>
          </a:prstGeom>
        </p:spPr>
      </p:pic>
      <p:cxnSp>
        <p:nvCxnSpPr>
          <p:cNvPr id="3" name="Conector recto de flecha 2"/>
          <p:cNvCxnSpPr/>
          <p:nvPr/>
        </p:nvCxnSpPr>
        <p:spPr>
          <a:xfrm>
            <a:off x="6300192" y="3717032"/>
            <a:ext cx="216024" cy="108012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flipV="1">
            <a:off x="6876256" y="3854010"/>
            <a:ext cx="216024" cy="943142"/>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6408204" y="1512009"/>
            <a:ext cx="2160240" cy="1692188"/>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smtClean="0">
                <a:solidFill>
                  <a:srgbClr val="001334"/>
                </a:solidFill>
                <a:latin typeface="Garamond" panose="02020404030301010803" pitchFamily="18" charset="0"/>
              </a:rPr>
              <a:t>Nos encontramos en una situación de tendencia bajista, donde se produce una zona de indecisión con volumen, por lo que identificaremos en nuestro gráfico de disparo un patrón de giro y realizaremos nuestra entrada con una estimación de beneficios igual al recorrido que se produce hasta llegar al POC</a:t>
            </a:r>
            <a:endParaRPr lang="es-ES" sz="1100"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1914380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Imagen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060848"/>
            <a:ext cx="3960440" cy="3787781"/>
          </a:xfrm>
          <a:prstGeom prst="rect">
            <a:avLst/>
          </a:prstGeom>
        </p:spPr>
      </p:pic>
      <p:sp>
        <p:nvSpPr>
          <p:cNvPr id="34" name="Rectángulo redondeado 33"/>
          <p:cNvSpPr/>
          <p:nvPr/>
        </p:nvSpPr>
        <p:spPr>
          <a:xfrm>
            <a:off x="1196314" y="4767957"/>
            <a:ext cx="540060" cy="11759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37" name="Conector recto 36"/>
          <p:cNvCxnSpPr>
            <a:stCxn id="34" idx="3"/>
          </p:cNvCxnSpPr>
          <p:nvPr/>
        </p:nvCxnSpPr>
        <p:spPr>
          <a:xfrm>
            <a:off x="1736374" y="4826754"/>
            <a:ext cx="696976" cy="149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3 CuadroTexto"/>
          <p:cNvSpPr txBox="1"/>
          <p:nvPr/>
        </p:nvSpPr>
        <p:spPr>
          <a:xfrm>
            <a:off x="4616450" y="2060848"/>
            <a:ext cx="7848872" cy="646331"/>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CONTINUACIÓN AL ESTIMAR </a:t>
            </a:r>
          </a:p>
          <a:p>
            <a:r>
              <a:rPr lang="es-ES" b="1" dirty="0" smtClean="0">
                <a:solidFill>
                  <a:srgbClr val="001334"/>
                </a:solidFill>
                <a:latin typeface="Garamond" panose="02020404030301010803" pitchFamily="18" charset="0"/>
              </a:rPr>
              <a:t>OBJETIVOS DE BENEFICIOS</a:t>
            </a:r>
            <a:endParaRPr lang="es-ES" b="1" dirty="0">
              <a:solidFill>
                <a:srgbClr val="001334"/>
              </a:solidFill>
              <a:latin typeface="Garamond" panose="02020404030301010803" pitchFamily="18" charset="0"/>
            </a:endParaRPr>
          </a:p>
        </p:txBody>
      </p:sp>
      <p:sp>
        <p:nvSpPr>
          <p:cNvPr id="42" name="CuadroTexto 41"/>
          <p:cNvSpPr txBox="1"/>
          <p:nvPr/>
        </p:nvSpPr>
        <p:spPr>
          <a:xfrm>
            <a:off x="2423646" y="4672002"/>
            <a:ext cx="1470604" cy="261610"/>
          </a:xfrm>
          <a:prstGeom prst="rect">
            <a:avLst/>
          </a:prstGeom>
          <a:noFill/>
        </p:spPr>
        <p:txBody>
          <a:bodyPr wrap="square" rtlCol="0">
            <a:spAutoFit/>
          </a:bodyPr>
          <a:lstStyle/>
          <a:p>
            <a:r>
              <a:rPr lang="es-ES" sz="1100" b="1" dirty="0" smtClean="0">
                <a:solidFill>
                  <a:srgbClr val="001334"/>
                </a:solidFill>
                <a:latin typeface="Garamond" panose="02020404030301010803" pitchFamily="18" charset="0"/>
              </a:rPr>
              <a:t>POC</a:t>
            </a:r>
          </a:p>
        </p:txBody>
      </p:sp>
      <p:cxnSp>
        <p:nvCxnSpPr>
          <p:cNvPr id="11" name="Conector recto 10"/>
          <p:cNvCxnSpPr/>
          <p:nvPr/>
        </p:nvCxnSpPr>
        <p:spPr>
          <a:xfrm>
            <a:off x="1901644" y="5185738"/>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ángulo 11"/>
          <p:cNvSpPr/>
          <p:nvPr/>
        </p:nvSpPr>
        <p:spPr>
          <a:xfrm>
            <a:off x="1878784" y="5248048"/>
            <a:ext cx="45719" cy="288032"/>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3" name="Conector recto 12"/>
          <p:cNvCxnSpPr/>
          <p:nvPr/>
        </p:nvCxnSpPr>
        <p:spPr>
          <a:xfrm>
            <a:off x="2060889" y="4891019"/>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ángulo 13"/>
          <p:cNvSpPr/>
          <p:nvPr/>
        </p:nvSpPr>
        <p:spPr>
          <a:xfrm>
            <a:off x="2038029" y="4953329"/>
            <a:ext cx="45719" cy="288032"/>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6" name="Conector recto 25"/>
          <p:cNvCxnSpPr/>
          <p:nvPr/>
        </p:nvCxnSpPr>
        <p:spPr>
          <a:xfrm flipH="1">
            <a:off x="1984933" y="5095222"/>
            <a:ext cx="1" cy="3567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ángulo 26"/>
          <p:cNvSpPr/>
          <p:nvPr/>
        </p:nvSpPr>
        <p:spPr>
          <a:xfrm>
            <a:off x="1962074" y="5237745"/>
            <a:ext cx="45719" cy="73501"/>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CuadroTexto 31"/>
          <p:cNvSpPr txBox="1"/>
          <p:nvPr/>
        </p:nvSpPr>
        <p:spPr>
          <a:xfrm>
            <a:off x="4616450" y="2837746"/>
            <a:ext cx="4098582" cy="2031325"/>
          </a:xfrm>
          <a:prstGeom prst="rect">
            <a:avLst/>
          </a:prstGeom>
          <a:noFill/>
        </p:spPr>
        <p:txBody>
          <a:bodyPr wrap="square" rtlCol="0">
            <a:spAutoFit/>
          </a:bodyPr>
          <a:lstStyle/>
          <a:p>
            <a:pPr algn="just"/>
            <a:endParaRPr lang="es-ES" dirty="0">
              <a:solidFill>
                <a:srgbClr val="001334"/>
              </a:solidFill>
              <a:latin typeface="Garamond" panose="02020404030301010803" pitchFamily="18" charset="0"/>
            </a:endParaRPr>
          </a:p>
          <a:p>
            <a:pPr algn="just"/>
            <a:r>
              <a:rPr lang="es-ES" dirty="0">
                <a:solidFill>
                  <a:srgbClr val="001334"/>
                </a:solidFill>
                <a:latin typeface="Garamond" panose="02020404030301010803" pitchFamily="18" charset="0"/>
              </a:rPr>
              <a:t>C</a:t>
            </a:r>
            <a:r>
              <a:rPr lang="es-ES" dirty="0" smtClean="0">
                <a:solidFill>
                  <a:srgbClr val="001334"/>
                </a:solidFill>
                <a:latin typeface="Garamond" panose="02020404030301010803" pitchFamily="18" charset="0"/>
              </a:rPr>
              <a:t>omo vemos en la gráfica, nos encontramos en una situación de continuación donde nuestro objetivo de beneficios será obtener una proyección igual al tramo previo con una entrada de T2.</a:t>
            </a:r>
            <a:endParaRPr lang="es-ES" dirty="0">
              <a:solidFill>
                <a:srgbClr val="001334"/>
              </a:solidFill>
              <a:latin typeface="Garamond" panose="02020404030301010803" pitchFamily="18" charset="0"/>
            </a:endParaRPr>
          </a:p>
        </p:txBody>
      </p:sp>
      <p:cxnSp>
        <p:nvCxnSpPr>
          <p:cNvPr id="38" name="Conector recto 37"/>
          <p:cNvCxnSpPr/>
          <p:nvPr/>
        </p:nvCxnSpPr>
        <p:spPr>
          <a:xfrm>
            <a:off x="2563407" y="3805425"/>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ángulo 38"/>
          <p:cNvSpPr/>
          <p:nvPr/>
        </p:nvSpPr>
        <p:spPr>
          <a:xfrm>
            <a:off x="2540547" y="3867735"/>
            <a:ext cx="45719" cy="288032"/>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41" name="Conector recto 40"/>
          <p:cNvCxnSpPr/>
          <p:nvPr/>
        </p:nvCxnSpPr>
        <p:spPr>
          <a:xfrm>
            <a:off x="2722652" y="3510706"/>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ángulo 42"/>
          <p:cNvSpPr/>
          <p:nvPr/>
        </p:nvSpPr>
        <p:spPr>
          <a:xfrm>
            <a:off x="2699792" y="3573016"/>
            <a:ext cx="45719" cy="288032"/>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44" name="Conector recto 43"/>
          <p:cNvCxnSpPr/>
          <p:nvPr/>
        </p:nvCxnSpPr>
        <p:spPr>
          <a:xfrm flipH="1">
            <a:off x="2646696" y="3714909"/>
            <a:ext cx="1" cy="3567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ctángulo 44"/>
          <p:cNvSpPr/>
          <p:nvPr/>
        </p:nvSpPr>
        <p:spPr>
          <a:xfrm>
            <a:off x="2623837" y="3857432"/>
            <a:ext cx="45719" cy="73501"/>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3" name="Conector recto de flecha 2"/>
          <p:cNvCxnSpPr/>
          <p:nvPr/>
        </p:nvCxnSpPr>
        <p:spPr>
          <a:xfrm>
            <a:off x="1331640" y="3930933"/>
            <a:ext cx="1101710" cy="0"/>
          </a:xfrm>
          <a:prstGeom prst="straightConnector1">
            <a:avLst/>
          </a:prstGeom>
          <a:ln>
            <a:solidFill>
              <a:srgbClr val="FF9700"/>
            </a:solidFill>
            <a:tailEnd type="triangle"/>
          </a:ln>
        </p:spPr>
        <p:style>
          <a:lnRef idx="1">
            <a:schemeClr val="accent1"/>
          </a:lnRef>
          <a:fillRef idx="0">
            <a:schemeClr val="accent1"/>
          </a:fillRef>
          <a:effectRef idx="0">
            <a:schemeClr val="accent1"/>
          </a:effectRef>
          <a:fontRef idx="minor">
            <a:schemeClr val="tx1"/>
          </a:fontRef>
        </p:style>
      </p:cxnSp>
      <p:sp>
        <p:nvSpPr>
          <p:cNvPr id="21" name="3 CuadroTexto"/>
          <p:cNvSpPr txBox="1"/>
          <p:nvPr/>
        </p:nvSpPr>
        <p:spPr>
          <a:xfrm>
            <a:off x="4283968" y="476672"/>
            <a:ext cx="7848872" cy="369332"/>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3. ¿CÓMO LO VAMOS A UTILIZAR?</a:t>
            </a:r>
            <a:endParaRPr lang="es-ES" b="1"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2563973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2204864"/>
            <a:ext cx="7668344" cy="3120884"/>
          </a:xfrm>
          <a:prstGeom prst="rect">
            <a:avLst/>
          </a:prstGeom>
        </p:spPr>
      </p:pic>
      <p:sp>
        <p:nvSpPr>
          <p:cNvPr id="36" name="Rectángulo redondeado 35"/>
          <p:cNvSpPr/>
          <p:nvPr/>
        </p:nvSpPr>
        <p:spPr>
          <a:xfrm>
            <a:off x="6227596" y="3270047"/>
            <a:ext cx="288032" cy="132111"/>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100" dirty="0">
                <a:solidFill>
                  <a:srgbClr val="001334"/>
                </a:solidFill>
                <a:latin typeface="Garamond" panose="02020404030301010803" pitchFamily="18" charset="0"/>
              </a:rPr>
              <a:t>A</a:t>
            </a:r>
          </a:p>
        </p:txBody>
      </p:sp>
      <p:sp>
        <p:nvSpPr>
          <p:cNvPr id="32" name="CuadroTexto 31"/>
          <p:cNvSpPr txBox="1"/>
          <p:nvPr/>
        </p:nvSpPr>
        <p:spPr>
          <a:xfrm>
            <a:off x="1331640" y="5265524"/>
            <a:ext cx="516899" cy="261610"/>
          </a:xfrm>
          <a:prstGeom prst="rect">
            <a:avLst/>
          </a:prstGeom>
          <a:solidFill>
            <a:schemeClr val="bg1"/>
          </a:solidFill>
          <a:ln w="28575">
            <a:solidFill>
              <a:srgbClr val="00B050"/>
            </a:solidFill>
          </a:ln>
        </p:spPr>
        <p:txBody>
          <a:bodyPr wrap="square" rtlCol="0">
            <a:spAutoFit/>
          </a:bodyPr>
          <a:lstStyle/>
          <a:p>
            <a:r>
              <a:rPr lang="es-ES" sz="1100" dirty="0" smtClean="0">
                <a:solidFill>
                  <a:srgbClr val="001334"/>
                </a:solidFill>
                <a:latin typeface="Garamond" panose="02020404030301010803" pitchFamily="18" charset="0"/>
              </a:rPr>
              <a:t>POC</a:t>
            </a:r>
          </a:p>
        </p:txBody>
      </p:sp>
      <p:cxnSp>
        <p:nvCxnSpPr>
          <p:cNvPr id="34" name="Conector recto de flecha 33"/>
          <p:cNvCxnSpPr/>
          <p:nvPr/>
        </p:nvCxnSpPr>
        <p:spPr>
          <a:xfrm flipV="1">
            <a:off x="1619672" y="4275528"/>
            <a:ext cx="0" cy="100811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7" name="Rectángulo redondeado 36"/>
          <p:cNvSpPr/>
          <p:nvPr/>
        </p:nvSpPr>
        <p:spPr>
          <a:xfrm>
            <a:off x="2316188" y="2003478"/>
            <a:ext cx="3551956" cy="1224540"/>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smtClean="0">
                <a:solidFill>
                  <a:srgbClr val="001334"/>
                </a:solidFill>
                <a:latin typeface="Garamond" panose="02020404030301010803" pitchFamily="18" charset="0"/>
              </a:rPr>
              <a:t>Nos encontramos en una situación de tendencia alcista, donde se produce una vela de indecisión sin volumen (A), por lo que identificaremos en nuestro gráfico de disparo un patrón de continuación y realizaremos nuestra entrada con una estimación de beneficios que será una </a:t>
            </a:r>
            <a:r>
              <a:rPr lang="es-ES" sz="1100" dirty="0">
                <a:solidFill>
                  <a:srgbClr val="001334"/>
                </a:solidFill>
                <a:latin typeface="Garamond" panose="02020404030301010803" pitchFamily="18" charset="0"/>
              </a:rPr>
              <a:t>proyección igual al tramo </a:t>
            </a:r>
            <a:r>
              <a:rPr lang="es-ES" sz="1100" dirty="0" smtClean="0">
                <a:solidFill>
                  <a:srgbClr val="001334"/>
                </a:solidFill>
                <a:latin typeface="Garamond" panose="02020404030301010803" pitchFamily="18" charset="0"/>
              </a:rPr>
              <a:t>previo, con </a:t>
            </a:r>
            <a:r>
              <a:rPr lang="es-ES" sz="1100" dirty="0">
                <a:solidFill>
                  <a:srgbClr val="001334"/>
                </a:solidFill>
                <a:latin typeface="Garamond" panose="02020404030301010803" pitchFamily="18" charset="0"/>
              </a:rPr>
              <a:t>una entrada de T2</a:t>
            </a:r>
          </a:p>
        </p:txBody>
      </p:sp>
      <p:sp>
        <p:nvSpPr>
          <p:cNvPr id="8" name="3 CuadroTexto"/>
          <p:cNvSpPr txBox="1"/>
          <p:nvPr/>
        </p:nvSpPr>
        <p:spPr>
          <a:xfrm>
            <a:off x="3923928" y="508093"/>
            <a:ext cx="7848872" cy="646331"/>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EJEMPLO CONTINUACIÓN AL ESTIMAR </a:t>
            </a:r>
          </a:p>
          <a:p>
            <a:r>
              <a:rPr lang="es-ES" b="1" dirty="0" smtClean="0">
                <a:solidFill>
                  <a:srgbClr val="001334"/>
                </a:solidFill>
                <a:latin typeface="Garamond" panose="02020404030301010803" pitchFamily="18" charset="0"/>
              </a:rPr>
              <a:t>OBJETIVOS DE BENEFICIOS</a:t>
            </a:r>
            <a:endParaRPr lang="es-ES" b="1"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2197209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p:cNvCxnSpPr/>
          <p:nvPr/>
        </p:nvCxnSpPr>
        <p:spPr>
          <a:xfrm>
            <a:off x="4427984" y="1412776"/>
            <a:ext cx="0" cy="4824536"/>
          </a:xfrm>
          <a:prstGeom prst="line">
            <a:avLst/>
          </a:prstGeom>
          <a:ln w="38100">
            <a:solidFill>
              <a:srgbClr val="001334"/>
            </a:solidFill>
          </a:ln>
        </p:spPr>
        <p:style>
          <a:lnRef idx="1">
            <a:schemeClr val="accent1"/>
          </a:lnRef>
          <a:fillRef idx="0">
            <a:schemeClr val="accent1"/>
          </a:fillRef>
          <a:effectRef idx="0">
            <a:schemeClr val="accent1"/>
          </a:effectRef>
          <a:fontRef idx="minor">
            <a:schemeClr val="tx1"/>
          </a:fontRef>
        </p:style>
      </p:cxnSp>
      <p:cxnSp>
        <p:nvCxnSpPr>
          <p:cNvPr id="5" name="Conector recto 4"/>
          <p:cNvCxnSpPr/>
          <p:nvPr/>
        </p:nvCxnSpPr>
        <p:spPr>
          <a:xfrm>
            <a:off x="827584" y="2132856"/>
            <a:ext cx="7416824" cy="0"/>
          </a:xfrm>
          <a:prstGeom prst="line">
            <a:avLst/>
          </a:prstGeom>
          <a:ln w="38100">
            <a:solidFill>
              <a:srgbClr val="001334"/>
            </a:solidFill>
          </a:ln>
        </p:spPr>
        <p:style>
          <a:lnRef idx="1">
            <a:schemeClr val="accent1"/>
          </a:lnRef>
          <a:fillRef idx="0">
            <a:schemeClr val="accent1"/>
          </a:fillRef>
          <a:effectRef idx="0">
            <a:schemeClr val="accent1"/>
          </a:effectRef>
          <a:fontRef idx="minor">
            <a:schemeClr val="tx1"/>
          </a:fontRef>
        </p:style>
      </p:cxnSp>
      <p:sp>
        <p:nvSpPr>
          <p:cNvPr id="6" name="Rectángulo redondeado 5"/>
          <p:cNvSpPr/>
          <p:nvPr/>
        </p:nvSpPr>
        <p:spPr>
          <a:xfrm>
            <a:off x="1169622" y="1519472"/>
            <a:ext cx="2916324" cy="554334"/>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solidFill>
                  <a:srgbClr val="001334"/>
                </a:solidFill>
                <a:latin typeface="Garamond" panose="02020404030301010803" pitchFamily="18" charset="0"/>
              </a:rPr>
              <a:t>Gráfico disparo </a:t>
            </a:r>
            <a:r>
              <a:rPr lang="es-ES" dirty="0" smtClean="0">
                <a:solidFill>
                  <a:srgbClr val="001334"/>
                </a:solidFill>
                <a:latin typeface="Garamond" panose="02020404030301010803" pitchFamily="18" charset="0"/>
                <a:sym typeface="Wingdings" panose="05000000000000000000" pitchFamily="2" charset="2"/>
              </a:rPr>
              <a:t> 5 minutos</a:t>
            </a:r>
            <a:endParaRPr lang="es-ES" dirty="0">
              <a:solidFill>
                <a:srgbClr val="001334"/>
              </a:solidFill>
              <a:latin typeface="Garamond" panose="02020404030301010803" pitchFamily="18" charset="0"/>
            </a:endParaRPr>
          </a:p>
        </p:txBody>
      </p:sp>
      <p:sp>
        <p:nvSpPr>
          <p:cNvPr id="7" name="Rectángulo redondeado 6"/>
          <p:cNvSpPr/>
          <p:nvPr/>
        </p:nvSpPr>
        <p:spPr>
          <a:xfrm>
            <a:off x="4842031" y="1507238"/>
            <a:ext cx="2988331" cy="560351"/>
          </a:xfrm>
          <a:prstGeom prst="roundRect">
            <a:avLst/>
          </a:prstGeom>
          <a:solidFill>
            <a:schemeClr val="bg1"/>
          </a:solid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solidFill>
                  <a:srgbClr val="001334"/>
                </a:solidFill>
                <a:latin typeface="Garamond" panose="02020404030301010803" pitchFamily="18" charset="0"/>
              </a:rPr>
              <a:t>Gráfico Análisis </a:t>
            </a:r>
            <a:r>
              <a:rPr lang="es-ES" dirty="0" smtClean="0">
                <a:solidFill>
                  <a:srgbClr val="001334"/>
                </a:solidFill>
                <a:latin typeface="Garamond" panose="02020404030301010803" pitchFamily="18" charset="0"/>
                <a:sym typeface="Wingdings" panose="05000000000000000000" pitchFamily="2" charset="2"/>
              </a:rPr>
              <a:t>30 minutos</a:t>
            </a:r>
            <a:endParaRPr lang="es-ES" dirty="0">
              <a:solidFill>
                <a:srgbClr val="001334"/>
              </a:solidFill>
              <a:latin typeface="Garamond" panose="02020404030301010803" pitchFamily="18" charset="0"/>
            </a:endParaRPr>
          </a:p>
        </p:txBody>
      </p:sp>
      <p:sp>
        <p:nvSpPr>
          <p:cNvPr id="10" name="CuadroTexto 9"/>
          <p:cNvSpPr txBox="1"/>
          <p:nvPr/>
        </p:nvSpPr>
        <p:spPr>
          <a:xfrm>
            <a:off x="899592" y="2276872"/>
            <a:ext cx="3240360" cy="3139321"/>
          </a:xfrm>
          <a:prstGeom prst="rect">
            <a:avLst/>
          </a:prstGeom>
          <a:noFill/>
        </p:spPr>
        <p:txBody>
          <a:bodyPr wrap="square" rtlCol="0">
            <a:spAutoFit/>
          </a:bodyPr>
          <a:lstStyle/>
          <a:p>
            <a:pPr algn="just"/>
            <a:r>
              <a:rPr lang="es-ES" dirty="0" smtClean="0">
                <a:solidFill>
                  <a:srgbClr val="001334"/>
                </a:solidFill>
                <a:latin typeface="Garamond" panose="02020404030301010803" pitchFamily="18" charset="0"/>
              </a:rPr>
              <a:t>· </a:t>
            </a:r>
            <a:r>
              <a:rPr lang="es-ES" dirty="0">
                <a:solidFill>
                  <a:srgbClr val="001334"/>
                </a:solidFill>
                <a:latin typeface="Garamond" panose="02020404030301010803" pitchFamily="18" charset="0"/>
              </a:rPr>
              <a:t>Esperar hasta encontrar un patrón en las zonas identificadas en </a:t>
            </a:r>
            <a:r>
              <a:rPr lang="es-ES" dirty="0" smtClean="0">
                <a:solidFill>
                  <a:srgbClr val="001334"/>
                </a:solidFill>
                <a:latin typeface="Garamond" panose="02020404030301010803" pitchFamily="18" charset="0"/>
              </a:rPr>
              <a:t>el </a:t>
            </a:r>
            <a:r>
              <a:rPr lang="es-ES" dirty="0">
                <a:solidFill>
                  <a:srgbClr val="001334"/>
                </a:solidFill>
                <a:latin typeface="Garamond" panose="02020404030301010803" pitchFamily="18" charset="0"/>
              </a:rPr>
              <a:t>gráfico de análisis.</a:t>
            </a:r>
          </a:p>
          <a:p>
            <a:pPr algn="just"/>
            <a:endParaRPr lang="es-ES" dirty="0">
              <a:solidFill>
                <a:srgbClr val="001334"/>
              </a:solidFill>
              <a:latin typeface="Garamond" panose="02020404030301010803" pitchFamily="18" charset="0"/>
            </a:endParaRPr>
          </a:p>
          <a:p>
            <a:pPr lvl="0" algn="just"/>
            <a:r>
              <a:rPr lang="es-ES" dirty="0" smtClean="0">
                <a:solidFill>
                  <a:srgbClr val="001334"/>
                </a:solidFill>
                <a:latin typeface="Garamond" panose="02020404030301010803" pitchFamily="18" charset="0"/>
              </a:rPr>
              <a:t>· </a:t>
            </a:r>
            <a:r>
              <a:rPr lang="es-ES" dirty="0">
                <a:solidFill>
                  <a:srgbClr val="001334"/>
                </a:solidFill>
                <a:latin typeface="Garamond" panose="02020404030301010803" pitchFamily="18" charset="0"/>
              </a:rPr>
              <a:t>Prestar atención al volumen y confirmar si se trata de un volumen de giro o continuación.</a:t>
            </a:r>
          </a:p>
          <a:p>
            <a:pPr algn="just"/>
            <a:endParaRPr lang="es-ES" dirty="0">
              <a:solidFill>
                <a:srgbClr val="001334"/>
              </a:solidFill>
              <a:latin typeface="Garamond" panose="02020404030301010803" pitchFamily="18" charset="0"/>
            </a:endParaRPr>
          </a:p>
          <a:p>
            <a:pPr lvl="0" algn="just"/>
            <a:r>
              <a:rPr lang="es-ES" dirty="0" smtClean="0">
                <a:solidFill>
                  <a:srgbClr val="001334"/>
                </a:solidFill>
                <a:latin typeface="Garamond" panose="02020404030301010803" pitchFamily="18" charset="0"/>
              </a:rPr>
              <a:t>· </a:t>
            </a:r>
            <a:r>
              <a:rPr lang="es-ES" dirty="0">
                <a:solidFill>
                  <a:srgbClr val="001334"/>
                </a:solidFill>
                <a:latin typeface="Garamond" panose="02020404030301010803" pitchFamily="18" charset="0"/>
              </a:rPr>
              <a:t>Una vez detectado el patrón, nos ayudará a localizar el punto de entrada y stop de pérdida.</a:t>
            </a:r>
          </a:p>
        </p:txBody>
      </p:sp>
      <p:sp>
        <p:nvSpPr>
          <p:cNvPr id="11" name="CuadroTexto 10"/>
          <p:cNvSpPr txBox="1"/>
          <p:nvPr/>
        </p:nvSpPr>
        <p:spPr>
          <a:xfrm>
            <a:off x="4660646" y="2263390"/>
            <a:ext cx="3799785" cy="3693319"/>
          </a:xfrm>
          <a:prstGeom prst="rect">
            <a:avLst/>
          </a:prstGeom>
          <a:noFill/>
        </p:spPr>
        <p:txBody>
          <a:bodyPr wrap="square" rtlCol="0">
            <a:spAutoFit/>
          </a:bodyPr>
          <a:lstStyle/>
          <a:p>
            <a:pPr algn="just"/>
            <a:r>
              <a:rPr lang="es-ES" dirty="0" smtClean="0">
                <a:solidFill>
                  <a:srgbClr val="001334"/>
                </a:solidFill>
                <a:latin typeface="Garamond" panose="02020404030301010803" pitchFamily="18" charset="0"/>
              </a:rPr>
              <a:t>· Identificar Áreas de interés.</a:t>
            </a:r>
          </a:p>
          <a:p>
            <a:pPr algn="just"/>
            <a:endParaRPr lang="es-ES" dirty="0">
              <a:solidFill>
                <a:srgbClr val="001334"/>
              </a:solidFill>
              <a:latin typeface="Garamond" panose="02020404030301010803" pitchFamily="18" charset="0"/>
            </a:endParaRPr>
          </a:p>
          <a:p>
            <a:pPr algn="just"/>
            <a:r>
              <a:rPr lang="es-ES" dirty="0" smtClean="0">
                <a:solidFill>
                  <a:srgbClr val="001334"/>
                </a:solidFill>
                <a:latin typeface="Garamond" panose="02020404030301010803" pitchFamily="18" charset="0"/>
              </a:rPr>
              <a:t>·Marcar volumen de referencia y 50 % del volumen de referencia.</a:t>
            </a:r>
          </a:p>
          <a:p>
            <a:pPr algn="just"/>
            <a:endParaRPr lang="es-ES" dirty="0">
              <a:solidFill>
                <a:srgbClr val="001334"/>
              </a:solidFill>
              <a:latin typeface="Garamond" panose="02020404030301010803" pitchFamily="18" charset="0"/>
            </a:endParaRPr>
          </a:p>
          <a:p>
            <a:pPr algn="just"/>
            <a:r>
              <a:rPr lang="es-ES" dirty="0" smtClean="0">
                <a:solidFill>
                  <a:srgbClr val="001334"/>
                </a:solidFill>
                <a:latin typeface="Garamond" panose="02020404030301010803" pitchFamily="18" charset="0"/>
              </a:rPr>
              <a:t>· Determinar si las áreas de interés son de giro o de continuación observando el volumen.</a:t>
            </a:r>
          </a:p>
          <a:p>
            <a:pPr algn="just"/>
            <a:endParaRPr lang="es-ES" dirty="0">
              <a:solidFill>
                <a:srgbClr val="001334"/>
              </a:solidFill>
              <a:latin typeface="Garamond" panose="02020404030301010803" pitchFamily="18" charset="0"/>
            </a:endParaRPr>
          </a:p>
          <a:p>
            <a:pPr algn="just"/>
            <a:r>
              <a:rPr lang="es-ES" dirty="0" smtClean="0">
                <a:solidFill>
                  <a:srgbClr val="001334"/>
                </a:solidFill>
                <a:latin typeface="Garamond" panose="02020404030301010803" pitchFamily="18" charset="0"/>
              </a:rPr>
              <a:t>· En las áreas de interés buscar un patrón de activación para localizar nuestras entradas al mercado usando el gráfico de disparo.</a:t>
            </a:r>
            <a:endParaRPr lang="es-ES" dirty="0">
              <a:solidFill>
                <a:srgbClr val="001334"/>
              </a:solidFill>
              <a:latin typeface="Garamond" panose="02020404030301010803" pitchFamily="18" charset="0"/>
            </a:endParaRPr>
          </a:p>
        </p:txBody>
      </p:sp>
      <p:sp>
        <p:nvSpPr>
          <p:cNvPr id="9" name="3 CuadroTexto"/>
          <p:cNvSpPr txBox="1"/>
          <p:nvPr/>
        </p:nvSpPr>
        <p:spPr>
          <a:xfrm>
            <a:off x="4283968" y="476672"/>
            <a:ext cx="7848872" cy="369332"/>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3. ¿CÓMO LO VAMOS A UTILIZAR?</a:t>
            </a:r>
            <a:endParaRPr lang="es-ES" b="1" dirty="0">
              <a:solidFill>
                <a:srgbClr val="001334"/>
              </a:solidFill>
              <a:latin typeface="Garamond" panose="02020404030301010803" pitchFamily="18" charset="0"/>
            </a:endParaRPr>
          </a:p>
        </p:txBody>
      </p:sp>
      <p:sp>
        <p:nvSpPr>
          <p:cNvPr id="12" name="Rectángulo redondeado 11"/>
          <p:cNvSpPr/>
          <p:nvPr/>
        </p:nvSpPr>
        <p:spPr>
          <a:xfrm>
            <a:off x="3754697" y="1111772"/>
            <a:ext cx="1346573" cy="554334"/>
          </a:xfrm>
          <a:prstGeom prst="roundRect">
            <a:avLst/>
          </a:prstGeom>
          <a:solidFill>
            <a:schemeClr val="bg1"/>
          </a:solid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solidFill>
                  <a:srgbClr val="001334"/>
                </a:solidFill>
                <a:latin typeface="Garamond" panose="02020404030301010803" pitchFamily="18" charset="0"/>
              </a:rPr>
              <a:t>RESUMEN</a:t>
            </a:r>
            <a:endParaRPr lang="es-ES"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3428411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915816" y="2708920"/>
            <a:ext cx="7848872" cy="646331"/>
          </a:xfrm>
          <a:prstGeom prst="rect">
            <a:avLst/>
          </a:prstGeom>
          <a:noFill/>
        </p:spPr>
        <p:txBody>
          <a:bodyPr wrap="square" rtlCol="0">
            <a:spAutoFit/>
          </a:bodyPr>
          <a:lstStyle/>
          <a:p>
            <a:r>
              <a:rPr lang="es-ES" sz="3600" b="1" dirty="0" smtClean="0">
                <a:solidFill>
                  <a:srgbClr val="001334"/>
                </a:solidFill>
                <a:latin typeface="Garamond" panose="02020404030301010803" pitchFamily="18" charset="0"/>
              </a:rPr>
              <a:t>4. EJEMPLOS </a:t>
            </a:r>
            <a:endParaRPr lang="es-ES" sz="3600" b="1"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1075210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576912" y="410338"/>
            <a:ext cx="2664296" cy="646331"/>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4.1 EJEMPLO POC OK</a:t>
            </a:r>
            <a:r>
              <a:rPr lang="es-ES" sz="3600" b="1" dirty="0" smtClean="0">
                <a:solidFill>
                  <a:srgbClr val="001334"/>
                </a:solidFill>
                <a:latin typeface="Garamond" panose="02020404030301010803" pitchFamily="18" charset="0"/>
              </a:rPr>
              <a:t> </a:t>
            </a:r>
            <a:endParaRPr lang="es-ES" sz="3600" b="1" dirty="0">
              <a:solidFill>
                <a:srgbClr val="001334"/>
              </a:solidFill>
              <a:latin typeface="Garamond" panose="02020404030301010803" pitchFamily="18"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564904"/>
            <a:ext cx="8240841" cy="3285171"/>
          </a:xfrm>
          <a:prstGeom prst="rect">
            <a:avLst/>
          </a:prstGeom>
        </p:spPr>
      </p:pic>
      <p:sp>
        <p:nvSpPr>
          <p:cNvPr id="7" name="CuadroTexto 6"/>
          <p:cNvSpPr txBox="1"/>
          <p:nvPr/>
        </p:nvSpPr>
        <p:spPr>
          <a:xfrm>
            <a:off x="467544" y="1412776"/>
            <a:ext cx="7776864" cy="923330"/>
          </a:xfrm>
          <a:prstGeom prst="rect">
            <a:avLst/>
          </a:prstGeom>
          <a:noFill/>
        </p:spPr>
        <p:txBody>
          <a:bodyPr wrap="square" rtlCol="0">
            <a:spAutoFit/>
          </a:bodyPr>
          <a:lstStyle/>
          <a:p>
            <a:pPr algn="just"/>
            <a:r>
              <a:rPr lang="es-ES" dirty="0" smtClean="0">
                <a:solidFill>
                  <a:srgbClr val="001334"/>
                </a:solidFill>
                <a:latin typeface="Garamond" panose="02020404030301010803" pitchFamily="18" charset="0"/>
              </a:rPr>
              <a:t>En este ejemplo podemos apreciar como nos encontramos en una situación de giro con volumen y  podemos realizar una entrada cuya estimación de objetivos de alcanzar el POC se cumple y </a:t>
            </a:r>
            <a:r>
              <a:rPr lang="es-ES" u="sng" dirty="0" smtClean="0">
                <a:solidFill>
                  <a:srgbClr val="001334"/>
                </a:solidFill>
                <a:latin typeface="Garamond" panose="02020404030301010803" pitchFamily="18" charset="0"/>
              </a:rPr>
              <a:t>obtenemos beneficios significativos</a:t>
            </a:r>
            <a:r>
              <a:rPr lang="es-ES" dirty="0" smtClean="0">
                <a:solidFill>
                  <a:srgbClr val="001334"/>
                </a:solidFill>
                <a:latin typeface="Garamond" panose="02020404030301010803" pitchFamily="18" charset="0"/>
              </a:rPr>
              <a:t>.</a:t>
            </a:r>
            <a:endParaRPr lang="es-ES" dirty="0">
              <a:solidFill>
                <a:srgbClr val="001334"/>
              </a:solidFill>
              <a:latin typeface="Garamond" panose="02020404030301010803" pitchFamily="18" charset="0"/>
            </a:endParaRPr>
          </a:p>
        </p:txBody>
      </p:sp>
      <p:sp>
        <p:nvSpPr>
          <p:cNvPr id="2" name="Rectángulo redondeado 1"/>
          <p:cNvSpPr/>
          <p:nvPr/>
        </p:nvSpPr>
        <p:spPr>
          <a:xfrm>
            <a:off x="6948264" y="4797152"/>
            <a:ext cx="144016" cy="288032"/>
          </a:xfrm>
          <a:prstGeom prst="roundRect">
            <a:avLst/>
          </a:pr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de flecha 4"/>
          <p:cNvCxnSpPr/>
          <p:nvPr/>
        </p:nvCxnSpPr>
        <p:spPr>
          <a:xfrm>
            <a:off x="5292080" y="4221088"/>
            <a:ext cx="2952328" cy="0"/>
          </a:xfrm>
          <a:prstGeom prst="straightConnector1">
            <a:avLst/>
          </a:prstGeom>
          <a:ln w="28575">
            <a:solidFill>
              <a:srgbClr val="28D000"/>
            </a:solidFill>
            <a:tailEnd type="triangle"/>
          </a:ln>
        </p:spPr>
        <p:style>
          <a:lnRef idx="1">
            <a:schemeClr val="accent1"/>
          </a:lnRef>
          <a:fillRef idx="0">
            <a:schemeClr val="accent1"/>
          </a:fillRef>
          <a:effectRef idx="0">
            <a:schemeClr val="accent1"/>
          </a:effectRef>
          <a:fontRef idx="minor">
            <a:schemeClr val="tx1"/>
          </a:fontRef>
        </p:style>
      </p:cxnSp>
      <p:sp>
        <p:nvSpPr>
          <p:cNvPr id="9" name="Cerrar llave 8"/>
          <p:cNvSpPr/>
          <p:nvPr/>
        </p:nvSpPr>
        <p:spPr>
          <a:xfrm>
            <a:off x="7164288" y="4221088"/>
            <a:ext cx="144016" cy="936104"/>
          </a:xfrm>
          <a:prstGeom prst="rightBrace">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0" name="Rectángulo redondeado 9"/>
          <p:cNvSpPr/>
          <p:nvPr/>
        </p:nvSpPr>
        <p:spPr>
          <a:xfrm>
            <a:off x="7380312" y="4550060"/>
            <a:ext cx="1019969" cy="612068"/>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solidFill>
                  <a:srgbClr val="001334"/>
                </a:solidFill>
                <a:latin typeface="Garamond" panose="02020404030301010803" pitchFamily="18" charset="0"/>
              </a:rPr>
              <a:t>Obtención de beneficios igual al recorrido hasta llegar al POC</a:t>
            </a:r>
            <a:endParaRPr lang="es-ES" sz="900"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1441666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067" y="2780928"/>
            <a:ext cx="7717817" cy="3356566"/>
          </a:xfrm>
          <a:prstGeom prst="rect">
            <a:avLst/>
          </a:prstGeom>
        </p:spPr>
      </p:pic>
      <p:sp>
        <p:nvSpPr>
          <p:cNvPr id="4" name="3 CuadroTexto"/>
          <p:cNvSpPr txBox="1"/>
          <p:nvPr/>
        </p:nvSpPr>
        <p:spPr>
          <a:xfrm>
            <a:off x="5550588" y="476672"/>
            <a:ext cx="2664296" cy="646331"/>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4.2 EJEMPLO POC KO</a:t>
            </a:r>
            <a:r>
              <a:rPr lang="es-ES" sz="3600" b="1" dirty="0" smtClean="0">
                <a:solidFill>
                  <a:srgbClr val="001334"/>
                </a:solidFill>
                <a:latin typeface="Garamond" panose="02020404030301010803" pitchFamily="18" charset="0"/>
              </a:rPr>
              <a:t> </a:t>
            </a:r>
            <a:endParaRPr lang="es-ES" sz="3600" b="1" dirty="0">
              <a:solidFill>
                <a:srgbClr val="001334"/>
              </a:solidFill>
              <a:latin typeface="Garamond" panose="02020404030301010803" pitchFamily="18" charset="0"/>
            </a:endParaRPr>
          </a:p>
        </p:txBody>
      </p:sp>
      <p:sp>
        <p:nvSpPr>
          <p:cNvPr id="3" name="Rectángulo redondeado 2"/>
          <p:cNvSpPr/>
          <p:nvPr/>
        </p:nvSpPr>
        <p:spPr>
          <a:xfrm>
            <a:off x="4427984" y="4653136"/>
            <a:ext cx="576064" cy="677813"/>
          </a:xfrm>
          <a:prstGeom prst="roundRect">
            <a:avLst/>
          </a:pr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p:cNvSpPr txBox="1"/>
          <p:nvPr/>
        </p:nvSpPr>
        <p:spPr>
          <a:xfrm>
            <a:off x="467544" y="1412776"/>
            <a:ext cx="7776864" cy="1200329"/>
          </a:xfrm>
          <a:prstGeom prst="rect">
            <a:avLst/>
          </a:prstGeom>
          <a:noFill/>
        </p:spPr>
        <p:txBody>
          <a:bodyPr wrap="square" rtlCol="0">
            <a:spAutoFit/>
          </a:bodyPr>
          <a:lstStyle/>
          <a:p>
            <a:pPr algn="just"/>
            <a:r>
              <a:rPr lang="es-ES" dirty="0" smtClean="0">
                <a:solidFill>
                  <a:srgbClr val="001334"/>
                </a:solidFill>
                <a:latin typeface="Garamond" panose="02020404030301010803" pitchFamily="18" charset="0"/>
              </a:rPr>
              <a:t>En este ejemplo podemos apreciar como nos encontramos en una situación de giro con volumen pero al  realizar una entrada, cuya estimación de objetivos es alcanzar el POC, no sería efectiva debido a que nos encontramos demasiado próximos a la línea del POC y al añadirle el spread </a:t>
            </a:r>
            <a:r>
              <a:rPr lang="es-ES" u="sng" dirty="0" smtClean="0">
                <a:solidFill>
                  <a:srgbClr val="001334"/>
                </a:solidFill>
                <a:latin typeface="Garamond" panose="02020404030301010803" pitchFamily="18" charset="0"/>
              </a:rPr>
              <a:t>no obtendríamos beneficios suficientes</a:t>
            </a:r>
            <a:r>
              <a:rPr lang="es-ES" dirty="0" smtClean="0">
                <a:solidFill>
                  <a:srgbClr val="001334"/>
                </a:solidFill>
                <a:latin typeface="Garamond" panose="02020404030301010803" pitchFamily="18" charset="0"/>
              </a:rPr>
              <a:t>.</a:t>
            </a:r>
            <a:endParaRPr lang="es-ES"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1699647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988840"/>
            <a:ext cx="8465556" cy="4165826"/>
          </a:xfrm>
          <a:prstGeom prst="rect">
            <a:avLst/>
          </a:prstGeom>
        </p:spPr>
      </p:pic>
      <p:sp>
        <p:nvSpPr>
          <p:cNvPr id="4" name="3 CuadroTexto"/>
          <p:cNvSpPr txBox="1"/>
          <p:nvPr/>
        </p:nvSpPr>
        <p:spPr>
          <a:xfrm>
            <a:off x="5652120" y="404664"/>
            <a:ext cx="2664296" cy="646331"/>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4.3 EJEMPLO T2</a:t>
            </a:r>
            <a:r>
              <a:rPr lang="es-ES" sz="3600" b="1" dirty="0" smtClean="0">
                <a:solidFill>
                  <a:srgbClr val="001334"/>
                </a:solidFill>
                <a:latin typeface="Garamond" panose="02020404030301010803" pitchFamily="18" charset="0"/>
              </a:rPr>
              <a:t> </a:t>
            </a:r>
            <a:endParaRPr lang="es-ES" sz="3600" b="1" dirty="0">
              <a:solidFill>
                <a:srgbClr val="001334"/>
              </a:solidFill>
              <a:latin typeface="Garamond" panose="02020404030301010803" pitchFamily="18" charset="0"/>
            </a:endParaRPr>
          </a:p>
        </p:txBody>
      </p:sp>
      <p:sp>
        <p:nvSpPr>
          <p:cNvPr id="3" name="Rectángulo redondeado 2"/>
          <p:cNvSpPr/>
          <p:nvPr/>
        </p:nvSpPr>
        <p:spPr>
          <a:xfrm>
            <a:off x="6084168" y="3356992"/>
            <a:ext cx="288032" cy="864096"/>
          </a:xfrm>
          <a:prstGeom prst="roundRect">
            <a:avLst/>
          </a:pr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ángulo redondeado 6"/>
          <p:cNvSpPr/>
          <p:nvPr/>
        </p:nvSpPr>
        <p:spPr>
          <a:xfrm>
            <a:off x="6300192" y="2779187"/>
            <a:ext cx="144016" cy="864096"/>
          </a:xfrm>
          <a:prstGeom prst="roundRect">
            <a:avLst/>
          </a:pr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CuadroTexto 7"/>
          <p:cNvSpPr txBox="1"/>
          <p:nvPr/>
        </p:nvSpPr>
        <p:spPr>
          <a:xfrm>
            <a:off x="323528" y="1270501"/>
            <a:ext cx="7776864" cy="584775"/>
          </a:xfrm>
          <a:prstGeom prst="rect">
            <a:avLst/>
          </a:prstGeom>
          <a:noFill/>
        </p:spPr>
        <p:txBody>
          <a:bodyPr wrap="square" rtlCol="0">
            <a:spAutoFit/>
          </a:bodyPr>
          <a:lstStyle/>
          <a:p>
            <a:pPr algn="just"/>
            <a:r>
              <a:rPr lang="es-ES" sz="1600" dirty="0" smtClean="0">
                <a:solidFill>
                  <a:srgbClr val="001334"/>
                </a:solidFill>
                <a:latin typeface="Garamond" panose="02020404030301010803" pitchFamily="18" charset="0"/>
              </a:rPr>
              <a:t>En este ejemplo podemos apreciar como al realizar una entrada con el </a:t>
            </a:r>
            <a:r>
              <a:rPr lang="es-ES" sz="1600" dirty="0">
                <a:solidFill>
                  <a:srgbClr val="001334"/>
                </a:solidFill>
                <a:latin typeface="Garamond" panose="02020404030301010803" pitchFamily="18" charset="0"/>
              </a:rPr>
              <a:t>T2, </a:t>
            </a:r>
            <a:r>
              <a:rPr lang="es-ES" sz="1600" dirty="0" smtClean="0">
                <a:solidFill>
                  <a:srgbClr val="001334"/>
                </a:solidFill>
                <a:latin typeface="Garamond" panose="02020404030301010803" pitchFamily="18" charset="0"/>
              </a:rPr>
              <a:t>nuestra estimación </a:t>
            </a:r>
            <a:r>
              <a:rPr lang="es-ES" sz="1600" dirty="0">
                <a:solidFill>
                  <a:srgbClr val="001334"/>
                </a:solidFill>
                <a:latin typeface="Garamond" panose="02020404030301010803" pitchFamily="18" charset="0"/>
              </a:rPr>
              <a:t>de beneficios </a:t>
            </a:r>
            <a:r>
              <a:rPr lang="es-ES" sz="1600" dirty="0" smtClean="0">
                <a:solidFill>
                  <a:srgbClr val="001334"/>
                </a:solidFill>
                <a:latin typeface="Garamond" panose="02020404030301010803" pitchFamily="18" charset="0"/>
              </a:rPr>
              <a:t>se cumple debido a que obtendríamos una </a:t>
            </a:r>
            <a:r>
              <a:rPr lang="es-ES" sz="1600" dirty="0">
                <a:solidFill>
                  <a:srgbClr val="001334"/>
                </a:solidFill>
                <a:latin typeface="Garamond" panose="02020404030301010803" pitchFamily="18" charset="0"/>
              </a:rPr>
              <a:t>proyección igual al tramo </a:t>
            </a:r>
            <a:r>
              <a:rPr lang="es-ES" sz="1600" dirty="0" smtClean="0">
                <a:solidFill>
                  <a:srgbClr val="001334"/>
                </a:solidFill>
                <a:latin typeface="Garamond" panose="02020404030301010803" pitchFamily="18" charset="0"/>
              </a:rPr>
              <a:t>previo</a:t>
            </a:r>
            <a:r>
              <a:rPr lang="es-ES" sz="1600" dirty="0">
                <a:solidFill>
                  <a:srgbClr val="001334"/>
                </a:solidFill>
                <a:latin typeface="Garamond" panose="02020404030301010803" pitchFamily="18" charset="0"/>
              </a:rPr>
              <a:t>.</a:t>
            </a:r>
          </a:p>
        </p:txBody>
      </p:sp>
    </p:spTree>
    <p:extLst>
      <p:ext uri="{BB962C8B-B14F-4D97-AF65-F5344CB8AC3E}">
        <p14:creationId xmlns:p14="http://schemas.microsoft.com/office/powerpoint/2010/main" val="1730229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3 CuadroTexto"/>
          <p:cNvSpPr txBox="1"/>
          <p:nvPr/>
        </p:nvSpPr>
        <p:spPr>
          <a:xfrm>
            <a:off x="4961841" y="492301"/>
            <a:ext cx="4546242" cy="369332"/>
          </a:xfrm>
          <a:prstGeom prst="rect">
            <a:avLst/>
          </a:prstGeom>
          <a:noFill/>
        </p:spPr>
        <p:txBody>
          <a:bodyPr wrap="square" rtlCol="0">
            <a:spAutoFit/>
          </a:bodyPr>
          <a:lstStyle/>
          <a:p>
            <a:r>
              <a:rPr lang="es-ES" b="1" dirty="0" smtClean="0">
                <a:latin typeface="Garamond" panose="02020404030301010803" pitchFamily="18" charset="0"/>
              </a:rPr>
              <a:t>CONCLUSIONES</a:t>
            </a:r>
            <a:endParaRPr lang="es-ES" b="1" dirty="0">
              <a:latin typeface="Garamond" panose="02020404030301010803" pitchFamily="18" charset="0"/>
            </a:endParaRPr>
          </a:p>
        </p:txBody>
      </p:sp>
      <p:sp>
        <p:nvSpPr>
          <p:cNvPr id="2" name="CuadroTexto 1"/>
          <p:cNvSpPr txBox="1"/>
          <p:nvPr/>
        </p:nvSpPr>
        <p:spPr>
          <a:xfrm>
            <a:off x="755576" y="2348880"/>
            <a:ext cx="7488832" cy="2585323"/>
          </a:xfrm>
          <a:prstGeom prst="rect">
            <a:avLst/>
          </a:prstGeom>
          <a:noFill/>
        </p:spPr>
        <p:txBody>
          <a:bodyPr wrap="square" rtlCol="0">
            <a:spAutoFit/>
          </a:bodyPr>
          <a:lstStyle/>
          <a:p>
            <a:pPr algn="just"/>
            <a:r>
              <a:rPr lang="es-ES" dirty="0">
                <a:solidFill>
                  <a:srgbClr val="001334"/>
                </a:solidFill>
                <a:latin typeface="Garamond" panose="02020404030301010803" pitchFamily="18" charset="0"/>
              </a:rPr>
              <a:t>Con el </a:t>
            </a:r>
            <a:r>
              <a:rPr lang="es-ES" dirty="0" err="1">
                <a:solidFill>
                  <a:srgbClr val="001334"/>
                </a:solidFill>
                <a:latin typeface="Garamond" panose="02020404030301010803" pitchFamily="18" charset="0"/>
              </a:rPr>
              <a:t>Market</a:t>
            </a:r>
            <a:r>
              <a:rPr lang="es-ES" dirty="0">
                <a:solidFill>
                  <a:srgbClr val="001334"/>
                </a:solidFill>
                <a:latin typeface="Garamond" panose="02020404030301010803" pitchFamily="18" charset="0"/>
              </a:rPr>
              <a:t> </a:t>
            </a:r>
            <a:r>
              <a:rPr lang="es-ES" dirty="0" err="1">
                <a:solidFill>
                  <a:srgbClr val="001334"/>
                </a:solidFill>
                <a:latin typeface="Garamond" panose="02020404030301010803" pitchFamily="18" charset="0"/>
              </a:rPr>
              <a:t>Profile</a:t>
            </a:r>
            <a:r>
              <a:rPr lang="es-ES" dirty="0">
                <a:solidFill>
                  <a:srgbClr val="001334"/>
                </a:solidFill>
                <a:latin typeface="Garamond" panose="02020404030301010803" pitchFamily="18" charset="0"/>
              </a:rPr>
              <a:t> hemos aprendido que es una herramienta muy útil a la hora de realizar un análisis del mercado donde identificando previamente las zonas del mismo podremos saber cuándo el precio de nuestro análisis tiene una cotización mayor y cuando una menor</a:t>
            </a:r>
            <a:r>
              <a:rPr lang="es-ES" dirty="0" smtClean="0">
                <a:solidFill>
                  <a:srgbClr val="001334"/>
                </a:solidFill>
                <a:latin typeface="Garamond" panose="02020404030301010803" pitchFamily="18" charset="0"/>
              </a:rPr>
              <a:t>.</a:t>
            </a:r>
          </a:p>
          <a:p>
            <a:pPr algn="just"/>
            <a:endParaRPr lang="es-ES" dirty="0">
              <a:solidFill>
                <a:srgbClr val="001334"/>
              </a:solidFill>
              <a:latin typeface="Garamond" panose="02020404030301010803" pitchFamily="18" charset="0"/>
            </a:endParaRPr>
          </a:p>
          <a:p>
            <a:pPr algn="just"/>
            <a:r>
              <a:rPr lang="es-ES" dirty="0">
                <a:solidFill>
                  <a:srgbClr val="001334"/>
                </a:solidFill>
                <a:latin typeface="Garamond" panose="02020404030301010803" pitchFamily="18" charset="0"/>
              </a:rPr>
              <a:t>Así, una vez realizado el análisis de las zonas de nuestro </a:t>
            </a:r>
            <a:r>
              <a:rPr lang="es-ES" dirty="0" err="1">
                <a:solidFill>
                  <a:srgbClr val="001334"/>
                </a:solidFill>
                <a:latin typeface="Garamond" panose="02020404030301010803" pitchFamily="18" charset="0"/>
              </a:rPr>
              <a:t>Market</a:t>
            </a:r>
            <a:r>
              <a:rPr lang="es-ES" dirty="0">
                <a:solidFill>
                  <a:srgbClr val="001334"/>
                </a:solidFill>
                <a:latin typeface="Garamond" panose="02020404030301010803" pitchFamily="18" charset="0"/>
              </a:rPr>
              <a:t> </a:t>
            </a:r>
            <a:r>
              <a:rPr lang="es-ES" dirty="0" err="1">
                <a:solidFill>
                  <a:srgbClr val="001334"/>
                </a:solidFill>
                <a:latin typeface="Garamond" panose="02020404030301010803" pitchFamily="18" charset="0"/>
              </a:rPr>
              <a:t>Profile</a:t>
            </a:r>
            <a:r>
              <a:rPr lang="es-ES" dirty="0">
                <a:solidFill>
                  <a:srgbClr val="001334"/>
                </a:solidFill>
                <a:latin typeface="Garamond" panose="02020404030301010803" pitchFamily="18" charset="0"/>
              </a:rPr>
              <a:t> identificaremos aquellas zonas del mercado donde podremos realizar una entrada efectiva a través de la estimación de objetivos de beneficios. </a:t>
            </a:r>
          </a:p>
          <a:p>
            <a:pPr algn="just"/>
            <a:endParaRPr lang="es-ES" dirty="0"/>
          </a:p>
        </p:txBody>
      </p:sp>
    </p:spTree>
    <p:extLst>
      <p:ext uri="{BB962C8B-B14F-4D97-AF65-F5344CB8AC3E}">
        <p14:creationId xmlns:p14="http://schemas.microsoft.com/office/powerpoint/2010/main" val="37184312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4355976" y="4941168"/>
            <a:ext cx="4498777" cy="1362075"/>
          </a:xfrm>
        </p:spPr>
        <p:txBody>
          <a:bodyPr>
            <a:normAutofit/>
          </a:bodyPr>
          <a:lstStyle/>
          <a:p>
            <a:pPr algn="r"/>
            <a:r>
              <a:rPr lang="es-ES" dirty="0" smtClean="0">
                <a:solidFill>
                  <a:schemeClr val="bg1"/>
                </a:solidFill>
              </a:rPr>
              <a:t>MARKET PROFILE</a:t>
            </a:r>
            <a:endParaRPr lang="es-ES" dirty="0">
              <a:solidFill>
                <a:schemeClr val="bg1"/>
              </a:solidFill>
            </a:endParaRPr>
          </a:p>
        </p:txBody>
      </p:sp>
    </p:spTree>
    <p:extLst>
      <p:ext uri="{BB962C8B-B14F-4D97-AF65-F5344CB8AC3E}">
        <p14:creationId xmlns:p14="http://schemas.microsoft.com/office/powerpoint/2010/main" val="2502900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588224" y="404664"/>
            <a:ext cx="3528392" cy="400110"/>
          </a:xfrm>
          <a:prstGeom prst="rect">
            <a:avLst/>
          </a:prstGeom>
          <a:noFill/>
        </p:spPr>
        <p:txBody>
          <a:bodyPr wrap="square" rtlCol="0">
            <a:spAutoFit/>
          </a:bodyPr>
          <a:lstStyle/>
          <a:p>
            <a:r>
              <a:rPr lang="es-ES" sz="2000" b="1" dirty="0" smtClean="0">
                <a:solidFill>
                  <a:srgbClr val="001334"/>
                </a:solidFill>
                <a:latin typeface="Garamond" panose="02020404030301010803" pitchFamily="18" charset="0"/>
              </a:rPr>
              <a:t>OBJETIVO</a:t>
            </a:r>
            <a:endParaRPr lang="es-ES" sz="2000" b="1" dirty="0">
              <a:solidFill>
                <a:srgbClr val="001334"/>
              </a:solidFill>
              <a:latin typeface="Garamond" panose="02020404030301010803" pitchFamily="18" charset="0"/>
            </a:endParaRPr>
          </a:p>
        </p:txBody>
      </p:sp>
      <p:sp>
        <p:nvSpPr>
          <p:cNvPr id="3" name="CuadroTexto 2"/>
          <p:cNvSpPr txBox="1"/>
          <p:nvPr/>
        </p:nvSpPr>
        <p:spPr>
          <a:xfrm>
            <a:off x="611560" y="2132856"/>
            <a:ext cx="7920880" cy="2585323"/>
          </a:xfrm>
          <a:prstGeom prst="rect">
            <a:avLst/>
          </a:prstGeom>
          <a:noFill/>
        </p:spPr>
        <p:txBody>
          <a:bodyPr wrap="square" rtlCol="0">
            <a:spAutoFit/>
          </a:bodyPr>
          <a:lstStyle/>
          <a:p>
            <a:pPr algn="just"/>
            <a:r>
              <a:rPr lang="es-ES" dirty="0" smtClean="0">
                <a:solidFill>
                  <a:srgbClr val="001334"/>
                </a:solidFill>
                <a:latin typeface="Garamond" panose="02020404030301010803" pitchFamily="18" charset="0"/>
              </a:rPr>
              <a:t>Nos introduciremos en el mundo del </a:t>
            </a:r>
            <a:r>
              <a:rPr lang="es-ES" dirty="0" err="1" smtClean="0">
                <a:solidFill>
                  <a:srgbClr val="001334"/>
                </a:solidFill>
                <a:latin typeface="Garamond" panose="02020404030301010803" pitchFamily="18" charset="0"/>
              </a:rPr>
              <a:t>Market</a:t>
            </a:r>
            <a:r>
              <a:rPr lang="es-ES" dirty="0" smtClean="0">
                <a:solidFill>
                  <a:srgbClr val="001334"/>
                </a:solidFill>
                <a:latin typeface="Garamond" panose="02020404030301010803" pitchFamily="18" charset="0"/>
              </a:rPr>
              <a:t> </a:t>
            </a:r>
            <a:r>
              <a:rPr lang="es-ES" dirty="0" err="1" smtClean="0">
                <a:solidFill>
                  <a:srgbClr val="001334"/>
                </a:solidFill>
                <a:latin typeface="Garamond" panose="02020404030301010803" pitchFamily="18" charset="0"/>
              </a:rPr>
              <a:t>Profile</a:t>
            </a:r>
            <a:r>
              <a:rPr lang="es-ES" dirty="0" smtClean="0">
                <a:solidFill>
                  <a:srgbClr val="001334"/>
                </a:solidFill>
                <a:latin typeface="Garamond" panose="02020404030301010803" pitchFamily="18" charset="0"/>
              </a:rPr>
              <a:t> y veremos cuales son las ventajas que nos proporciona a la hora de realizar un análisis del mercado y los tipos de estructura que pueden darse identificando como operar en cada una.</a:t>
            </a:r>
          </a:p>
          <a:p>
            <a:pPr algn="just"/>
            <a:endParaRPr lang="es-ES" dirty="0" smtClean="0">
              <a:solidFill>
                <a:srgbClr val="001334"/>
              </a:solidFill>
              <a:latin typeface="Garamond" panose="02020404030301010803" pitchFamily="18" charset="0"/>
            </a:endParaRPr>
          </a:p>
          <a:p>
            <a:pPr algn="just"/>
            <a:r>
              <a:rPr lang="es-ES" dirty="0" smtClean="0">
                <a:solidFill>
                  <a:srgbClr val="001334"/>
                </a:solidFill>
                <a:latin typeface="Garamond" panose="02020404030301010803" pitchFamily="18" charset="0"/>
              </a:rPr>
              <a:t>Aprenderemos a identificar aquellas zonas donde se producen un mayor número de compras y ventas en el mercado, donde encontraremos zonas de equilibrio y zonas de desequilibrio, siendo </a:t>
            </a:r>
            <a:r>
              <a:rPr lang="es-ES" dirty="0">
                <a:solidFill>
                  <a:srgbClr val="001334"/>
                </a:solidFill>
                <a:latin typeface="Garamond" panose="02020404030301010803" pitchFamily="18" charset="0"/>
              </a:rPr>
              <a:t>é</a:t>
            </a:r>
            <a:r>
              <a:rPr lang="es-ES" dirty="0" smtClean="0">
                <a:solidFill>
                  <a:srgbClr val="001334"/>
                </a:solidFill>
                <a:latin typeface="Garamond" panose="02020404030301010803" pitchFamily="18" charset="0"/>
              </a:rPr>
              <a:t>stas últimas aquellas zonas donde realizaremos una entrada en el mercado.</a:t>
            </a:r>
            <a:endParaRPr lang="es-ES" dirty="0">
              <a:solidFill>
                <a:srgbClr val="001334"/>
              </a:solidFill>
              <a:latin typeface="Garamond" panose="02020404030301010803" pitchFamily="18" charset="0"/>
            </a:endParaRPr>
          </a:p>
          <a:p>
            <a:pPr algn="just"/>
            <a:endParaRPr lang="es-ES"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3156193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CuadroTexto"/>
          <p:cNvSpPr txBox="1"/>
          <p:nvPr/>
        </p:nvSpPr>
        <p:spPr>
          <a:xfrm>
            <a:off x="2051720" y="2708920"/>
            <a:ext cx="4968552" cy="646331"/>
          </a:xfrm>
          <a:prstGeom prst="rect">
            <a:avLst/>
          </a:prstGeom>
          <a:noFill/>
        </p:spPr>
        <p:txBody>
          <a:bodyPr wrap="square" rtlCol="0">
            <a:spAutoFit/>
          </a:bodyPr>
          <a:lstStyle/>
          <a:p>
            <a:r>
              <a:rPr lang="es-ES" sz="3600" b="1" dirty="0" smtClean="0">
                <a:solidFill>
                  <a:srgbClr val="001334"/>
                </a:solidFill>
                <a:latin typeface="Garamond" panose="02020404030301010803" pitchFamily="18" charset="0"/>
              </a:rPr>
              <a:t>1. MARKET PROFILE</a:t>
            </a:r>
            <a:endParaRPr lang="es-ES" sz="3600" b="1"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664332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436096" y="404664"/>
            <a:ext cx="3528392" cy="400110"/>
          </a:xfrm>
          <a:prstGeom prst="rect">
            <a:avLst/>
          </a:prstGeom>
          <a:noFill/>
        </p:spPr>
        <p:txBody>
          <a:bodyPr wrap="square" rtlCol="0">
            <a:spAutoFit/>
          </a:bodyPr>
          <a:lstStyle/>
          <a:p>
            <a:r>
              <a:rPr lang="es-ES" sz="2000" b="1" dirty="0" smtClean="0">
                <a:solidFill>
                  <a:srgbClr val="001334"/>
                </a:solidFill>
                <a:latin typeface="Garamond" panose="02020404030301010803" pitchFamily="18" charset="0"/>
              </a:rPr>
              <a:t>1. MARKET PROFILE</a:t>
            </a:r>
            <a:endParaRPr lang="es-ES" sz="2000" b="1" dirty="0">
              <a:solidFill>
                <a:srgbClr val="001334"/>
              </a:solidFill>
              <a:latin typeface="Garamond" panose="02020404030301010803" pitchFamily="18" charset="0"/>
            </a:endParaRPr>
          </a:p>
        </p:txBody>
      </p:sp>
      <p:sp>
        <p:nvSpPr>
          <p:cNvPr id="5" name="CuadroTexto 4"/>
          <p:cNvSpPr txBox="1"/>
          <p:nvPr/>
        </p:nvSpPr>
        <p:spPr>
          <a:xfrm>
            <a:off x="611560" y="1484784"/>
            <a:ext cx="7920880" cy="4278094"/>
          </a:xfrm>
          <a:prstGeom prst="rect">
            <a:avLst/>
          </a:prstGeom>
          <a:noFill/>
        </p:spPr>
        <p:txBody>
          <a:bodyPr wrap="square" rtlCol="0">
            <a:spAutoFit/>
          </a:bodyPr>
          <a:lstStyle/>
          <a:p>
            <a:pPr algn="just"/>
            <a:r>
              <a:rPr lang="es-ES" sz="1600" dirty="0" smtClean="0">
                <a:solidFill>
                  <a:srgbClr val="001334"/>
                </a:solidFill>
                <a:latin typeface="Garamond" panose="02020404030301010803" pitchFamily="18" charset="0"/>
              </a:rPr>
              <a:t>El </a:t>
            </a:r>
            <a:r>
              <a:rPr lang="es-ES" sz="1600" dirty="0" err="1" smtClean="0">
                <a:solidFill>
                  <a:srgbClr val="001334"/>
                </a:solidFill>
                <a:latin typeface="Garamond" panose="02020404030301010803" pitchFamily="18" charset="0"/>
              </a:rPr>
              <a:t>Market</a:t>
            </a:r>
            <a:r>
              <a:rPr lang="es-ES" sz="1600" dirty="0" smtClean="0">
                <a:solidFill>
                  <a:srgbClr val="001334"/>
                </a:solidFill>
                <a:latin typeface="Garamond" panose="02020404030301010803" pitchFamily="18" charset="0"/>
              </a:rPr>
              <a:t> </a:t>
            </a:r>
            <a:r>
              <a:rPr lang="es-ES" sz="1600" dirty="0" err="1" smtClean="0">
                <a:solidFill>
                  <a:srgbClr val="001334"/>
                </a:solidFill>
                <a:latin typeface="Garamond" panose="02020404030301010803" pitchFamily="18" charset="0"/>
              </a:rPr>
              <a:t>Profile</a:t>
            </a:r>
            <a:r>
              <a:rPr lang="es-ES" sz="1600" dirty="0" smtClean="0">
                <a:solidFill>
                  <a:srgbClr val="001334"/>
                </a:solidFill>
                <a:latin typeface="Garamond" panose="02020404030301010803" pitchFamily="18" charset="0"/>
              </a:rPr>
              <a:t> es una herramienta para realizar un análisis del mercado. Consiste en un gráfico de dos dimensiones, que en un eje representa el precio y en el otro el tiempo. La mayor parte del volumen del mercado estará en una zona central y se producirá menos actividad en los extremos.</a:t>
            </a:r>
          </a:p>
          <a:p>
            <a:pPr algn="just"/>
            <a:endParaRPr lang="es-ES" sz="1600" dirty="0">
              <a:solidFill>
                <a:srgbClr val="001334"/>
              </a:solidFill>
              <a:latin typeface="Garamond" panose="02020404030301010803" pitchFamily="18" charset="0"/>
            </a:endParaRPr>
          </a:p>
          <a:p>
            <a:pPr algn="just"/>
            <a:r>
              <a:rPr lang="es-ES" sz="1600" dirty="0" smtClean="0">
                <a:solidFill>
                  <a:srgbClr val="001334"/>
                </a:solidFill>
                <a:latin typeface="Garamond" panose="02020404030301010803" pitchFamily="18" charset="0"/>
              </a:rPr>
              <a:t>Por tanto, en el </a:t>
            </a:r>
            <a:r>
              <a:rPr lang="es-ES" sz="1600" dirty="0" err="1" smtClean="0">
                <a:solidFill>
                  <a:srgbClr val="001334"/>
                </a:solidFill>
                <a:latin typeface="Garamond" panose="02020404030301010803" pitchFamily="18" charset="0"/>
              </a:rPr>
              <a:t>Market</a:t>
            </a:r>
            <a:r>
              <a:rPr lang="es-ES" sz="1600" dirty="0" smtClean="0">
                <a:solidFill>
                  <a:srgbClr val="001334"/>
                </a:solidFill>
                <a:latin typeface="Garamond" panose="02020404030301010803" pitchFamily="18" charset="0"/>
              </a:rPr>
              <a:t> </a:t>
            </a:r>
            <a:r>
              <a:rPr lang="es-ES" sz="1600" dirty="0" err="1" smtClean="0">
                <a:solidFill>
                  <a:srgbClr val="001334"/>
                </a:solidFill>
                <a:latin typeface="Garamond" panose="02020404030301010803" pitchFamily="18" charset="0"/>
              </a:rPr>
              <a:t>Profile</a:t>
            </a:r>
            <a:r>
              <a:rPr lang="es-ES" sz="1600" dirty="0" smtClean="0">
                <a:solidFill>
                  <a:srgbClr val="001334"/>
                </a:solidFill>
                <a:latin typeface="Garamond" panose="02020404030301010803" pitchFamily="18" charset="0"/>
              </a:rPr>
              <a:t> el mercado se encuentra ordenado por precio, tiempo y volumen, así que cada día nos proporcionará un rango y un área de valor (80%) donde nos muestra las zonas de equilibrio en las que existe igualdad entre compradores y vendedores.</a:t>
            </a:r>
          </a:p>
          <a:p>
            <a:pPr algn="just"/>
            <a:endParaRPr lang="es-ES" sz="1600" dirty="0">
              <a:solidFill>
                <a:srgbClr val="001334"/>
              </a:solidFill>
              <a:latin typeface="Garamond" panose="02020404030301010803" pitchFamily="18" charset="0"/>
            </a:endParaRPr>
          </a:p>
          <a:p>
            <a:pPr algn="just"/>
            <a:r>
              <a:rPr lang="es-ES" sz="1600" dirty="0" smtClean="0">
                <a:solidFill>
                  <a:srgbClr val="001334"/>
                </a:solidFill>
                <a:latin typeface="Garamond" panose="02020404030301010803" pitchFamily="18" charset="0"/>
              </a:rPr>
              <a:t>Una parte importante del </a:t>
            </a:r>
            <a:r>
              <a:rPr lang="es-ES" sz="1600" dirty="0" err="1" smtClean="0">
                <a:solidFill>
                  <a:srgbClr val="001334"/>
                </a:solidFill>
                <a:latin typeface="Garamond" panose="02020404030301010803" pitchFamily="18" charset="0"/>
              </a:rPr>
              <a:t>Market</a:t>
            </a:r>
            <a:r>
              <a:rPr lang="es-ES" sz="1600" dirty="0" smtClean="0">
                <a:solidFill>
                  <a:srgbClr val="001334"/>
                </a:solidFill>
                <a:latin typeface="Garamond" panose="02020404030301010803" pitchFamily="18" charset="0"/>
              </a:rPr>
              <a:t> </a:t>
            </a:r>
            <a:r>
              <a:rPr lang="es-ES" sz="1600" dirty="0" err="1" smtClean="0">
                <a:solidFill>
                  <a:srgbClr val="001334"/>
                </a:solidFill>
                <a:latin typeface="Garamond" panose="02020404030301010803" pitchFamily="18" charset="0"/>
              </a:rPr>
              <a:t>Profile</a:t>
            </a:r>
            <a:r>
              <a:rPr lang="es-ES" sz="1600" dirty="0" smtClean="0">
                <a:solidFill>
                  <a:srgbClr val="001334"/>
                </a:solidFill>
                <a:latin typeface="Garamond" panose="02020404030301010803" pitchFamily="18" charset="0"/>
              </a:rPr>
              <a:t> es el volumen, donde encontramos dos situaciones:</a:t>
            </a:r>
          </a:p>
          <a:p>
            <a:pPr algn="just"/>
            <a:endParaRPr lang="es-ES" sz="1600" dirty="0" smtClean="0">
              <a:solidFill>
                <a:srgbClr val="001334"/>
              </a:solidFill>
              <a:latin typeface="Garamond" panose="02020404030301010803" pitchFamily="18" charset="0"/>
            </a:endParaRPr>
          </a:p>
          <a:p>
            <a:pPr algn="just"/>
            <a:r>
              <a:rPr lang="es-ES" sz="1600" dirty="0" smtClean="0">
                <a:solidFill>
                  <a:srgbClr val="001334"/>
                </a:solidFill>
                <a:latin typeface="Garamond" panose="02020404030301010803" pitchFamily="18" charset="0"/>
              </a:rPr>
              <a:t>· Si los precios se trasladan fuera del área de valor (zona de equilibrio) y el volumen comienza a disminuir, nos encontraremos en una situación de falta de interés por romper la zona y el precio regresará probablemente al área de valor.</a:t>
            </a:r>
          </a:p>
          <a:p>
            <a:pPr algn="just"/>
            <a:endParaRPr lang="es-ES" sz="1600" dirty="0">
              <a:solidFill>
                <a:srgbClr val="001334"/>
              </a:solidFill>
              <a:latin typeface="Garamond" panose="02020404030301010803" pitchFamily="18" charset="0"/>
            </a:endParaRPr>
          </a:p>
          <a:p>
            <a:pPr algn="just"/>
            <a:r>
              <a:rPr lang="es-ES" sz="1600" dirty="0" smtClean="0">
                <a:solidFill>
                  <a:srgbClr val="001334"/>
                </a:solidFill>
                <a:latin typeface="Garamond" panose="02020404030301010803" pitchFamily="18" charset="0"/>
              </a:rPr>
              <a:t>· Si la zona se rompe, nos indica que los compradores y vendedores no están de acuerdo en los precios por lo que pasamos a estar en desequilibrio (zona de tendencia) hasta que vuelvan a encontrar un equilibrio.</a:t>
            </a:r>
            <a:endParaRPr lang="es-ES" sz="1600"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2576307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de flecha 2"/>
          <p:cNvCxnSpPr/>
          <p:nvPr/>
        </p:nvCxnSpPr>
        <p:spPr>
          <a:xfrm flipV="1">
            <a:off x="971600" y="1988840"/>
            <a:ext cx="0" cy="316835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recto de flecha 5"/>
          <p:cNvCxnSpPr/>
          <p:nvPr/>
        </p:nvCxnSpPr>
        <p:spPr>
          <a:xfrm flipV="1">
            <a:off x="971600" y="5157192"/>
            <a:ext cx="3456384" cy="838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CuadroTexto 8"/>
          <p:cNvSpPr txBox="1"/>
          <p:nvPr/>
        </p:nvSpPr>
        <p:spPr>
          <a:xfrm>
            <a:off x="1115616" y="2141855"/>
            <a:ext cx="648072" cy="2862322"/>
          </a:xfrm>
          <a:prstGeom prst="rect">
            <a:avLst/>
          </a:prstGeom>
          <a:noFill/>
        </p:spPr>
        <p:txBody>
          <a:bodyPr wrap="square" rtlCol="0">
            <a:spAutoFit/>
          </a:bodyPr>
          <a:lstStyle/>
          <a:p>
            <a:r>
              <a:rPr lang="es-ES" sz="1000" b="1" dirty="0" smtClean="0">
                <a:solidFill>
                  <a:schemeClr val="accent1"/>
                </a:solidFill>
              </a:rPr>
              <a:t>A</a:t>
            </a:r>
          </a:p>
          <a:p>
            <a:r>
              <a:rPr lang="es-ES" sz="1000" b="1" dirty="0" smtClean="0">
                <a:solidFill>
                  <a:schemeClr val="accent1"/>
                </a:solidFill>
              </a:rPr>
              <a:t>A</a:t>
            </a:r>
          </a:p>
          <a:p>
            <a:r>
              <a:rPr lang="es-ES" sz="1000" b="1" dirty="0" smtClean="0">
                <a:solidFill>
                  <a:schemeClr val="accent1"/>
                </a:solidFill>
              </a:rPr>
              <a:t>A</a:t>
            </a:r>
          </a:p>
          <a:p>
            <a:r>
              <a:rPr lang="es-ES" sz="1000" b="1" dirty="0" smtClean="0">
                <a:solidFill>
                  <a:schemeClr val="accent1"/>
                </a:solidFill>
              </a:rPr>
              <a:t>AB</a:t>
            </a:r>
          </a:p>
          <a:p>
            <a:r>
              <a:rPr lang="es-ES" sz="1000" b="1" dirty="0" smtClean="0">
                <a:solidFill>
                  <a:schemeClr val="accent1"/>
                </a:solidFill>
              </a:rPr>
              <a:t>ABC</a:t>
            </a:r>
          </a:p>
          <a:p>
            <a:r>
              <a:rPr lang="es-ES" sz="1000" b="1" dirty="0" smtClean="0">
                <a:solidFill>
                  <a:schemeClr val="accent1"/>
                </a:solidFill>
              </a:rPr>
              <a:t>BCD</a:t>
            </a:r>
          </a:p>
          <a:p>
            <a:r>
              <a:rPr lang="es-ES" sz="1000" b="1" dirty="0" smtClean="0">
                <a:solidFill>
                  <a:schemeClr val="accent1"/>
                </a:solidFill>
              </a:rPr>
              <a:t>BCDEF</a:t>
            </a:r>
          </a:p>
          <a:p>
            <a:r>
              <a:rPr lang="es-ES" sz="1000" b="1" dirty="0" smtClean="0">
                <a:solidFill>
                  <a:schemeClr val="accent1"/>
                </a:solidFill>
              </a:rPr>
              <a:t>DEFGH</a:t>
            </a:r>
          </a:p>
          <a:p>
            <a:r>
              <a:rPr lang="es-ES" sz="1000" b="1" dirty="0" smtClean="0">
                <a:solidFill>
                  <a:schemeClr val="accent1"/>
                </a:solidFill>
              </a:rPr>
              <a:t>DEFGHI</a:t>
            </a:r>
          </a:p>
          <a:p>
            <a:r>
              <a:rPr lang="es-ES" sz="1000" b="1" dirty="0" smtClean="0">
                <a:solidFill>
                  <a:schemeClr val="accent1"/>
                </a:solidFill>
              </a:rPr>
              <a:t>DEFGHIJ</a:t>
            </a:r>
          </a:p>
          <a:p>
            <a:r>
              <a:rPr lang="es-ES" sz="1000" b="1" dirty="0" smtClean="0">
                <a:solidFill>
                  <a:schemeClr val="accent1"/>
                </a:solidFill>
              </a:rPr>
              <a:t>FGHIJ</a:t>
            </a:r>
          </a:p>
          <a:p>
            <a:r>
              <a:rPr lang="es-ES" sz="1000" b="1" dirty="0" smtClean="0">
                <a:solidFill>
                  <a:schemeClr val="accent1"/>
                </a:solidFill>
              </a:rPr>
              <a:t>FGHIJ</a:t>
            </a:r>
          </a:p>
          <a:p>
            <a:r>
              <a:rPr lang="es-ES" sz="1000" b="1" dirty="0" smtClean="0">
                <a:solidFill>
                  <a:schemeClr val="accent1"/>
                </a:solidFill>
              </a:rPr>
              <a:t>GJKL</a:t>
            </a:r>
          </a:p>
          <a:p>
            <a:r>
              <a:rPr lang="es-ES" sz="1000" b="1" dirty="0" smtClean="0">
                <a:solidFill>
                  <a:schemeClr val="accent1"/>
                </a:solidFill>
              </a:rPr>
              <a:t>JKL</a:t>
            </a:r>
          </a:p>
          <a:p>
            <a:r>
              <a:rPr lang="es-ES" sz="1000" b="1" dirty="0" smtClean="0">
                <a:solidFill>
                  <a:schemeClr val="accent1"/>
                </a:solidFill>
              </a:rPr>
              <a:t>KL</a:t>
            </a:r>
          </a:p>
          <a:p>
            <a:r>
              <a:rPr lang="es-ES" sz="1000" b="1" dirty="0" smtClean="0">
                <a:solidFill>
                  <a:schemeClr val="accent1"/>
                </a:solidFill>
              </a:rPr>
              <a:t>K</a:t>
            </a:r>
          </a:p>
          <a:p>
            <a:r>
              <a:rPr lang="es-ES" sz="1000" b="1" dirty="0" smtClean="0">
                <a:solidFill>
                  <a:schemeClr val="accent1"/>
                </a:solidFill>
              </a:rPr>
              <a:t>K</a:t>
            </a:r>
          </a:p>
          <a:p>
            <a:r>
              <a:rPr lang="es-ES" sz="1000" b="1" dirty="0">
                <a:solidFill>
                  <a:schemeClr val="accent1"/>
                </a:solidFill>
              </a:rPr>
              <a:t>K</a:t>
            </a:r>
          </a:p>
        </p:txBody>
      </p:sp>
      <p:sp>
        <p:nvSpPr>
          <p:cNvPr id="10" name="CuadroTexto 9"/>
          <p:cNvSpPr txBox="1"/>
          <p:nvPr/>
        </p:nvSpPr>
        <p:spPr>
          <a:xfrm>
            <a:off x="323528" y="1709176"/>
            <a:ext cx="792088" cy="307777"/>
          </a:xfrm>
          <a:prstGeom prst="rect">
            <a:avLst/>
          </a:prstGeom>
          <a:noFill/>
        </p:spPr>
        <p:txBody>
          <a:bodyPr wrap="square" rtlCol="0">
            <a:spAutoFit/>
          </a:bodyPr>
          <a:lstStyle/>
          <a:p>
            <a:r>
              <a:rPr lang="es-ES" sz="1400" dirty="0" smtClean="0">
                <a:solidFill>
                  <a:srgbClr val="001334"/>
                </a:solidFill>
                <a:latin typeface="Garamond" panose="02020404030301010803" pitchFamily="18" charset="0"/>
              </a:rPr>
              <a:t>Precio</a:t>
            </a:r>
            <a:endParaRPr lang="es-ES" sz="1400" dirty="0">
              <a:solidFill>
                <a:srgbClr val="001334"/>
              </a:solidFill>
              <a:latin typeface="Garamond" panose="02020404030301010803" pitchFamily="18" charset="0"/>
            </a:endParaRPr>
          </a:p>
        </p:txBody>
      </p:sp>
      <p:sp>
        <p:nvSpPr>
          <p:cNvPr id="11" name="CuadroTexto 10"/>
          <p:cNvSpPr txBox="1"/>
          <p:nvPr/>
        </p:nvSpPr>
        <p:spPr>
          <a:xfrm>
            <a:off x="3851920" y="5166696"/>
            <a:ext cx="792088" cy="307777"/>
          </a:xfrm>
          <a:prstGeom prst="rect">
            <a:avLst/>
          </a:prstGeom>
          <a:noFill/>
        </p:spPr>
        <p:txBody>
          <a:bodyPr wrap="square" rtlCol="0">
            <a:spAutoFit/>
          </a:bodyPr>
          <a:lstStyle/>
          <a:p>
            <a:r>
              <a:rPr lang="es-ES" sz="1400" dirty="0" smtClean="0">
                <a:solidFill>
                  <a:srgbClr val="001334"/>
                </a:solidFill>
                <a:latin typeface="Garamond" panose="02020404030301010803" pitchFamily="18" charset="0"/>
              </a:rPr>
              <a:t>Tiempo</a:t>
            </a:r>
            <a:endParaRPr lang="es-ES" sz="1400" dirty="0">
              <a:solidFill>
                <a:srgbClr val="001334"/>
              </a:solidFill>
              <a:latin typeface="Garamond" panose="02020404030301010803" pitchFamily="18" charset="0"/>
            </a:endParaRPr>
          </a:p>
        </p:txBody>
      </p:sp>
      <p:cxnSp>
        <p:nvCxnSpPr>
          <p:cNvPr id="13" name="Conector recto 12"/>
          <p:cNvCxnSpPr/>
          <p:nvPr/>
        </p:nvCxnSpPr>
        <p:spPr>
          <a:xfrm>
            <a:off x="529558" y="2924944"/>
            <a:ext cx="1440160" cy="0"/>
          </a:xfrm>
          <a:prstGeom prst="line">
            <a:avLst/>
          </a:prstGeom>
          <a:ln>
            <a:solidFill>
              <a:srgbClr val="FF9700"/>
            </a:solidFill>
          </a:ln>
        </p:spPr>
        <p:style>
          <a:lnRef idx="1">
            <a:schemeClr val="accent6"/>
          </a:lnRef>
          <a:fillRef idx="0">
            <a:schemeClr val="accent6"/>
          </a:fillRef>
          <a:effectRef idx="0">
            <a:schemeClr val="accent6"/>
          </a:effectRef>
          <a:fontRef idx="minor">
            <a:schemeClr val="tx1"/>
          </a:fontRef>
        </p:style>
      </p:cxnSp>
      <p:cxnSp>
        <p:nvCxnSpPr>
          <p:cNvPr id="14" name="Conector recto 13"/>
          <p:cNvCxnSpPr/>
          <p:nvPr/>
        </p:nvCxnSpPr>
        <p:spPr>
          <a:xfrm>
            <a:off x="529558" y="4005064"/>
            <a:ext cx="1440160" cy="0"/>
          </a:xfrm>
          <a:prstGeom prst="line">
            <a:avLst/>
          </a:prstGeom>
          <a:ln>
            <a:solidFill>
              <a:srgbClr val="FF9700"/>
            </a:solidFill>
          </a:ln>
        </p:spPr>
        <p:style>
          <a:lnRef idx="1">
            <a:schemeClr val="accent6"/>
          </a:lnRef>
          <a:fillRef idx="0">
            <a:schemeClr val="accent6"/>
          </a:fillRef>
          <a:effectRef idx="0">
            <a:schemeClr val="accent6"/>
          </a:effectRef>
          <a:fontRef idx="minor">
            <a:schemeClr val="tx1"/>
          </a:fontRef>
        </p:style>
      </p:cxnSp>
      <p:sp>
        <p:nvSpPr>
          <p:cNvPr id="15" name="CuadroTexto 14"/>
          <p:cNvSpPr txBox="1"/>
          <p:nvPr/>
        </p:nvSpPr>
        <p:spPr>
          <a:xfrm>
            <a:off x="323528" y="3280338"/>
            <a:ext cx="720080" cy="369332"/>
          </a:xfrm>
          <a:prstGeom prst="rect">
            <a:avLst/>
          </a:prstGeom>
          <a:noFill/>
        </p:spPr>
        <p:txBody>
          <a:bodyPr wrap="square" rtlCol="0">
            <a:spAutoFit/>
          </a:bodyPr>
          <a:lstStyle/>
          <a:p>
            <a:r>
              <a:rPr lang="es-ES" dirty="0" smtClean="0">
                <a:solidFill>
                  <a:srgbClr val="FF9700"/>
                </a:solidFill>
                <a:latin typeface="Garamond" panose="02020404030301010803" pitchFamily="18" charset="0"/>
              </a:rPr>
              <a:t>80 %</a:t>
            </a:r>
            <a:endParaRPr lang="es-ES" dirty="0">
              <a:solidFill>
                <a:srgbClr val="FF9700"/>
              </a:solidFill>
              <a:latin typeface="Garamond" panose="02020404030301010803" pitchFamily="18" charset="0"/>
            </a:endParaRPr>
          </a:p>
        </p:txBody>
      </p:sp>
      <p:cxnSp>
        <p:nvCxnSpPr>
          <p:cNvPr id="17" name="Conector recto de flecha 16"/>
          <p:cNvCxnSpPr/>
          <p:nvPr/>
        </p:nvCxnSpPr>
        <p:spPr>
          <a:xfrm flipH="1">
            <a:off x="1583667" y="2425455"/>
            <a:ext cx="648072" cy="288032"/>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flipH="1">
            <a:off x="1727684" y="3297108"/>
            <a:ext cx="648072" cy="288032"/>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p:nvPr/>
        </p:nvCxnSpPr>
        <p:spPr>
          <a:xfrm flipH="1">
            <a:off x="1597063" y="4271481"/>
            <a:ext cx="648072" cy="288032"/>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2" name="CuadroTexto 21"/>
          <p:cNvSpPr txBox="1"/>
          <p:nvPr/>
        </p:nvSpPr>
        <p:spPr>
          <a:xfrm>
            <a:off x="2230976" y="2195059"/>
            <a:ext cx="1476928" cy="261610"/>
          </a:xfrm>
          <a:prstGeom prst="rect">
            <a:avLst/>
          </a:prstGeom>
          <a:noFill/>
        </p:spPr>
        <p:txBody>
          <a:bodyPr wrap="square" rtlCol="0">
            <a:spAutoFit/>
          </a:bodyPr>
          <a:lstStyle/>
          <a:p>
            <a:r>
              <a:rPr lang="es-ES" sz="1100" dirty="0" smtClean="0">
                <a:solidFill>
                  <a:srgbClr val="001334"/>
                </a:solidFill>
                <a:latin typeface="Garamond" panose="02020404030301010803" pitchFamily="18" charset="0"/>
              </a:rPr>
              <a:t>Tiempo en letras</a:t>
            </a:r>
            <a:endParaRPr lang="es-ES" sz="1100" dirty="0">
              <a:solidFill>
                <a:srgbClr val="001334"/>
              </a:solidFill>
              <a:latin typeface="Garamond" panose="02020404030301010803" pitchFamily="18" charset="0"/>
            </a:endParaRPr>
          </a:p>
        </p:txBody>
      </p:sp>
      <p:sp>
        <p:nvSpPr>
          <p:cNvPr id="23" name="CuadroTexto 22"/>
          <p:cNvSpPr txBox="1"/>
          <p:nvPr/>
        </p:nvSpPr>
        <p:spPr>
          <a:xfrm>
            <a:off x="2374992" y="3110166"/>
            <a:ext cx="1692952" cy="261610"/>
          </a:xfrm>
          <a:prstGeom prst="rect">
            <a:avLst/>
          </a:prstGeom>
          <a:noFill/>
        </p:spPr>
        <p:txBody>
          <a:bodyPr wrap="square" rtlCol="0">
            <a:spAutoFit/>
          </a:bodyPr>
          <a:lstStyle/>
          <a:p>
            <a:r>
              <a:rPr lang="es-ES" sz="1100" dirty="0" smtClean="0">
                <a:solidFill>
                  <a:srgbClr val="001334"/>
                </a:solidFill>
                <a:latin typeface="Garamond" panose="02020404030301010803" pitchFamily="18" charset="0"/>
              </a:rPr>
              <a:t>POC (Punto de control)</a:t>
            </a:r>
            <a:endParaRPr lang="es-ES" sz="1100" dirty="0">
              <a:solidFill>
                <a:srgbClr val="001334"/>
              </a:solidFill>
              <a:latin typeface="Garamond" panose="02020404030301010803" pitchFamily="18" charset="0"/>
            </a:endParaRPr>
          </a:p>
        </p:txBody>
      </p:sp>
      <p:sp>
        <p:nvSpPr>
          <p:cNvPr id="24" name="CuadroTexto 23"/>
          <p:cNvSpPr txBox="1"/>
          <p:nvPr/>
        </p:nvSpPr>
        <p:spPr>
          <a:xfrm>
            <a:off x="2265284" y="3476545"/>
            <a:ext cx="1692952" cy="261610"/>
          </a:xfrm>
          <a:prstGeom prst="rect">
            <a:avLst/>
          </a:prstGeom>
          <a:noFill/>
        </p:spPr>
        <p:txBody>
          <a:bodyPr wrap="square" rtlCol="0">
            <a:spAutoFit/>
          </a:bodyPr>
          <a:lstStyle/>
          <a:p>
            <a:r>
              <a:rPr lang="es-ES" sz="1100" dirty="0" smtClean="0">
                <a:solidFill>
                  <a:srgbClr val="001334"/>
                </a:solidFill>
                <a:latin typeface="Garamond" panose="02020404030301010803" pitchFamily="18" charset="0"/>
              </a:rPr>
              <a:t>Precios justos</a:t>
            </a:r>
            <a:endParaRPr lang="es-ES" sz="1100" dirty="0">
              <a:solidFill>
                <a:srgbClr val="001334"/>
              </a:solidFill>
              <a:latin typeface="Garamond" panose="02020404030301010803" pitchFamily="18" charset="0"/>
            </a:endParaRPr>
          </a:p>
        </p:txBody>
      </p:sp>
      <p:sp>
        <p:nvSpPr>
          <p:cNvPr id="25" name="CuadroTexto 24"/>
          <p:cNvSpPr txBox="1"/>
          <p:nvPr/>
        </p:nvSpPr>
        <p:spPr>
          <a:xfrm>
            <a:off x="2265284" y="4133679"/>
            <a:ext cx="1692952" cy="261610"/>
          </a:xfrm>
          <a:prstGeom prst="rect">
            <a:avLst/>
          </a:prstGeom>
          <a:noFill/>
        </p:spPr>
        <p:txBody>
          <a:bodyPr wrap="square" rtlCol="0">
            <a:spAutoFit/>
          </a:bodyPr>
          <a:lstStyle/>
          <a:p>
            <a:r>
              <a:rPr lang="es-ES" sz="1100" dirty="0" smtClean="0">
                <a:solidFill>
                  <a:srgbClr val="001334"/>
                </a:solidFill>
                <a:latin typeface="Garamond" panose="02020404030301010803" pitchFamily="18" charset="0"/>
              </a:rPr>
              <a:t>Precios injustos</a:t>
            </a:r>
            <a:endParaRPr lang="es-ES" sz="1100" dirty="0">
              <a:solidFill>
                <a:srgbClr val="001334"/>
              </a:solidFill>
              <a:latin typeface="Garamond" panose="02020404030301010803" pitchFamily="18" charset="0"/>
            </a:endParaRPr>
          </a:p>
        </p:txBody>
      </p:sp>
      <p:cxnSp>
        <p:nvCxnSpPr>
          <p:cNvPr id="32" name="Conector recto de flecha 31"/>
          <p:cNvCxnSpPr/>
          <p:nvPr/>
        </p:nvCxnSpPr>
        <p:spPr>
          <a:xfrm>
            <a:off x="1187624" y="2141855"/>
            <a:ext cx="504056" cy="0"/>
          </a:xfrm>
          <a:prstGeom prst="straightConnector1">
            <a:avLst/>
          </a:prstGeom>
          <a:ln>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CuadroTexto 32"/>
          <p:cNvSpPr txBox="1"/>
          <p:nvPr/>
        </p:nvSpPr>
        <p:spPr>
          <a:xfrm>
            <a:off x="1115616" y="1824691"/>
            <a:ext cx="1476928" cy="261610"/>
          </a:xfrm>
          <a:prstGeom prst="rect">
            <a:avLst/>
          </a:prstGeom>
          <a:noFill/>
        </p:spPr>
        <p:txBody>
          <a:bodyPr wrap="square" rtlCol="0">
            <a:spAutoFit/>
          </a:bodyPr>
          <a:lstStyle/>
          <a:p>
            <a:r>
              <a:rPr lang="es-ES" sz="1100" dirty="0" smtClean="0">
                <a:solidFill>
                  <a:srgbClr val="001334"/>
                </a:solidFill>
                <a:latin typeface="Garamond" panose="02020404030301010803" pitchFamily="18" charset="0"/>
              </a:rPr>
              <a:t>Volumen</a:t>
            </a:r>
            <a:endParaRPr lang="es-ES" sz="1100" dirty="0">
              <a:solidFill>
                <a:srgbClr val="001334"/>
              </a:solidFill>
              <a:latin typeface="Garamond" panose="02020404030301010803" pitchFamily="18" charset="0"/>
            </a:endParaRPr>
          </a:p>
        </p:txBody>
      </p:sp>
      <p:sp>
        <p:nvSpPr>
          <p:cNvPr id="34" name="CuadroTexto 33"/>
          <p:cNvSpPr txBox="1"/>
          <p:nvPr/>
        </p:nvSpPr>
        <p:spPr>
          <a:xfrm>
            <a:off x="4703079" y="1372994"/>
            <a:ext cx="4293042" cy="4832092"/>
          </a:xfrm>
          <a:prstGeom prst="rect">
            <a:avLst/>
          </a:prstGeom>
          <a:noFill/>
        </p:spPr>
        <p:txBody>
          <a:bodyPr wrap="square" rtlCol="0">
            <a:spAutoFit/>
          </a:bodyPr>
          <a:lstStyle/>
          <a:p>
            <a:pPr algn="just"/>
            <a:r>
              <a:rPr lang="es-ES" sz="1600" dirty="0" smtClean="0">
                <a:solidFill>
                  <a:srgbClr val="001334"/>
                </a:solidFill>
                <a:latin typeface="Garamond" panose="02020404030301010803" pitchFamily="18" charset="0"/>
              </a:rPr>
              <a:t>Como podemos observar en el gráfico, el </a:t>
            </a:r>
            <a:r>
              <a:rPr lang="es-ES" sz="1600" dirty="0" err="1" smtClean="0">
                <a:solidFill>
                  <a:srgbClr val="001334"/>
                </a:solidFill>
                <a:latin typeface="Garamond" panose="02020404030301010803" pitchFamily="18" charset="0"/>
              </a:rPr>
              <a:t>Market</a:t>
            </a:r>
            <a:r>
              <a:rPr lang="es-ES" sz="1600" dirty="0" smtClean="0">
                <a:solidFill>
                  <a:srgbClr val="001334"/>
                </a:solidFill>
                <a:latin typeface="Garamond" panose="02020404030301010803" pitchFamily="18" charset="0"/>
              </a:rPr>
              <a:t> </a:t>
            </a:r>
            <a:r>
              <a:rPr lang="es-ES" sz="1600" dirty="0" err="1" smtClean="0">
                <a:solidFill>
                  <a:srgbClr val="001334"/>
                </a:solidFill>
                <a:latin typeface="Garamond" panose="02020404030301010803" pitchFamily="18" charset="0"/>
              </a:rPr>
              <a:t>Profile</a:t>
            </a:r>
            <a:r>
              <a:rPr lang="es-ES" sz="1600" dirty="0" smtClean="0">
                <a:solidFill>
                  <a:srgbClr val="001334"/>
                </a:solidFill>
                <a:latin typeface="Garamond" panose="02020404030301010803" pitchFamily="18" charset="0"/>
              </a:rPr>
              <a:t> está representado por bloques básicos llamados </a:t>
            </a:r>
            <a:r>
              <a:rPr lang="es-ES" sz="1600" dirty="0" err="1" smtClean="0">
                <a:solidFill>
                  <a:srgbClr val="001334"/>
                </a:solidFill>
                <a:latin typeface="Garamond" panose="02020404030301010803" pitchFamily="18" charset="0"/>
              </a:rPr>
              <a:t>TPOs</a:t>
            </a:r>
            <a:r>
              <a:rPr lang="es-ES" sz="1600" dirty="0" smtClean="0">
                <a:solidFill>
                  <a:srgbClr val="001334"/>
                </a:solidFill>
                <a:latin typeface="Garamond" panose="02020404030301010803" pitchFamily="18" charset="0"/>
              </a:rPr>
              <a:t> (Time Price </a:t>
            </a:r>
            <a:r>
              <a:rPr lang="es-ES" sz="1600" dirty="0" err="1" smtClean="0">
                <a:solidFill>
                  <a:srgbClr val="001334"/>
                </a:solidFill>
                <a:latin typeface="Garamond" panose="02020404030301010803" pitchFamily="18" charset="0"/>
              </a:rPr>
              <a:t>Oportunities</a:t>
            </a:r>
            <a:r>
              <a:rPr lang="es-ES" sz="1600" dirty="0" smtClean="0">
                <a:solidFill>
                  <a:srgbClr val="001334"/>
                </a:solidFill>
                <a:latin typeface="Garamond" panose="02020404030301010803" pitchFamily="18" charset="0"/>
              </a:rPr>
              <a:t>) en forma de letras, donde los primeros 30 minutos, sería el período A, los siguientes 30 minutos, periodo B, etc.</a:t>
            </a:r>
          </a:p>
          <a:p>
            <a:pPr algn="just"/>
            <a:endParaRPr lang="es-ES" sz="1600" dirty="0">
              <a:solidFill>
                <a:srgbClr val="001334"/>
              </a:solidFill>
              <a:latin typeface="Garamond" panose="02020404030301010803" pitchFamily="18" charset="0"/>
            </a:endParaRPr>
          </a:p>
          <a:p>
            <a:pPr algn="just"/>
            <a:r>
              <a:rPr lang="es-ES" sz="1600" dirty="0" smtClean="0">
                <a:solidFill>
                  <a:srgbClr val="001334"/>
                </a:solidFill>
                <a:latin typeface="Garamond" panose="02020404030301010803" pitchFamily="18" charset="0"/>
              </a:rPr>
              <a:t>Todos los precios que se encuentran por debajo y por arriba de la zona de valor (80 %) serían precios injustos debido a que son caros o baratos. Podemos decir que son caros o baratos porque están fuera del área de valor (VA) que es la zona donde se han producido más órdenes y donde existe un equilibrio entre compradores y vendedores.</a:t>
            </a:r>
          </a:p>
          <a:p>
            <a:pPr algn="just"/>
            <a:endParaRPr lang="es-ES" sz="1600" dirty="0">
              <a:solidFill>
                <a:srgbClr val="001334"/>
              </a:solidFill>
              <a:latin typeface="Garamond" panose="02020404030301010803" pitchFamily="18" charset="0"/>
            </a:endParaRPr>
          </a:p>
          <a:p>
            <a:pPr algn="just"/>
            <a:r>
              <a:rPr lang="es-ES" sz="1600" dirty="0" smtClean="0">
                <a:solidFill>
                  <a:srgbClr val="001334"/>
                </a:solidFill>
                <a:latin typeface="Garamond" panose="02020404030301010803" pitchFamily="18" charset="0"/>
              </a:rPr>
              <a:t>El POC es aquella zona donde más tiempo ha pasado, la zona más negociada y más aceptada y donde el precio ha sido más justo en toda la sesión</a:t>
            </a:r>
          </a:p>
          <a:p>
            <a:pPr algn="just"/>
            <a:endParaRPr lang="es-ES" dirty="0">
              <a:solidFill>
                <a:srgbClr val="001334"/>
              </a:solidFill>
              <a:latin typeface="Garamond" panose="02020404030301010803" pitchFamily="18" charset="0"/>
            </a:endParaRPr>
          </a:p>
          <a:p>
            <a:pPr algn="just"/>
            <a:endParaRPr lang="es-ES" dirty="0">
              <a:solidFill>
                <a:srgbClr val="001334"/>
              </a:solidFill>
              <a:latin typeface="Garamond" panose="02020404030301010803" pitchFamily="18" charset="0"/>
            </a:endParaRPr>
          </a:p>
        </p:txBody>
      </p:sp>
      <p:sp>
        <p:nvSpPr>
          <p:cNvPr id="35" name="Rectángulo redondeado 34"/>
          <p:cNvSpPr/>
          <p:nvPr/>
        </p:nvSpPr>
        <p:spPr>
          <a:xfrm>
            <a:off x="1169622" y="3569254"/>
            <a:ext cx="540060" cy="11759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Cerrar llave 1"/>
          <p:cNvSpPr/>
          <p:nvPr/>
        </p:nvSpPr>
        <p:spPr>
          <a:xfrm>
            <a:off x="1969718" y="2924944"/>
            <a:ext cx="325464" cy="1080120"/>
          </a:xfrm>
          <a:prstGeom prst="rightBrace">
            <a:avLst>
              <a:gd name="adj1" fmla="val 8333"/>
              <a:gd name="adj2" fmla="val 62900"/>
            </a:avLst>
          </a:prstGeom>
          <a:ln>
            <a:solidFill>
              <a:srgbClr val="00133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7" name="3 CuadroTexto"/>
          <p:cNvSpPr txBox="1"/>
          <p:nvPr/>
        </p:nvSpPr>
        <p:spPr>
          <a:xfrm>
            <a:off x="5436096" y="404664"/>
            <a:ext cx="3528392" cy="400110"/>
          </a:xfrm>
          <a:prstGeom prst="rect">
            <a:avLst/>
          </a:prstGeom>
          <a:noFill/>
        </p:spPr>
        <p:txBody>
          <a:bodyPr wrap="square" rtlCol="0">
            <a:spAutoFit/>
          </a:bodyPr>
          <a:lstStyle/>
          <a:p>
            <a:r>
              <a:rPr lang="es-ES" sz="2000" b="1" dirty="0" smtClean="0">
                <a:solidFill>
                  <a:srgbClr val="001334"/>
                </a:solidFill>
                <a:latin typeface="Garamond" panose="02020404030301010803" pitchFamily="18" charset="0"/>
              </a:rPr>
              <a:t>1. MARKET PROFILE</a:t>
            </a:r>
            <a:endParaRPr lang="es-ES" sz="2000" b="1"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3020122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ctor recto de flecha 5"/>
          <p:cNvCxnSpPr/>
          <p:nvPr/>
        </p:nvCxnSpPr>
        <p:spPr>
          <a:xfrm flipV="1">
            <a:off x="898828" y="1963387"/>
            <a:ext cx="0" cy="316835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V="1">
            <a:off x="898828" y="5131739"/>
            <a:ext cx="3456384" cy="838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CuadroTexto 7"/>
          <p:cNvSpPr txBox="1"/>
          <p:nvPr/>
        </p:nvSpPr>
        <p:spPr>
          <a:xfrm>
            <a:off x="1042844" y="2116402"/>
            <a:ext cx="648072" cy="2862322"/>
          </a:xfrm>
          <a:prstGeom prst="rect">
            <a:avLst/>
          </a:prstGeom>
          <a:noFill/>
        </p:spPr>
        <p:txBody>
          <a:bodyPr wrap="square" rtlCol="0">
            <a:spAutoFit/>
          </a:bodyPr>
          <a:lstStyle/>
          <a:p>
            <a:r>
              <a:rPr lang="es-ES" sz="1000" b="1" dirty="0" smtClean="0">
                <a:solidFill>
                  <a:schemeClr val="accent1"/>
                </a:solidFill>
              </a:rPr>
              <a:t>A</a:t>
            </a:r>
          </a:p>
          <a:p>
            <a:r>
              <a:rPr lang="es-ES" sz="1000" b="1" dirty="0" smtClean="0">
                <a:solidFill>
                  <a:schemeClr val="accent1"/>
                </a:solidFill>
              </a:rPr>
              <a:t>A</a:t>
            </a:r>
          </a:p>
          <a:p>
            <a:r>
              <a:rPr lang="es-ES" sz="1000" b="1" dirty="0" smtClean="0">
                <a:solidFill>
                  <a:schemeClr val="accent1"/>
                </a:solidFill>
              </a:rPr>
              <a:t>A</a:t>
            </a:r>
          </a:p>
          <a:p>
            <a:r>
              <a:rPr lang="es-ES" sz="1000" b="1" dirty="0" smtClean="0">
                <a:solidFill>
                  <a:schemeClr val="accent1"/>
                </a:solidFill>
              </a:rPr>
              <a:t>AB</a:t>
            </a:r>
          </a:p>
          <a:p>
            <a:r>
              <a:rPr lang="es-ES" sz="1000" b="1" dirty="0" smtClean="0">
                <a:solidFill>
                  <a:schemeClr val="accent1"/>
                </a:solidFill>
              </a:rPr>
              <a:t>ABC</a:t>
            </a:r>
          </a:p>
          <a:p>
            <a:r>
              <a:rPr lang="es-ES" sz="1000" b="1" dirty="0" smtClean="0">
                <a:solidFill>
                  <a:schemeClr val="accent1"/>
                </a:solidFill>
              </a:rPr>
              <a:t>BCD</a:t>
            </a:r>
          </a:p>
          <a:p>
            <a:r>
              <a:rPr lang="es-ES" sz="1000" b="1" dirty="0" smtClean="0">
                <a:solidFill>
                  <a:schemeClr val="accent1"/>
                </a:solidFill>
              </a:rPr>
              <a:t>BCDEF</a:t>
            </a:r>
          </a:p>
          <a:p>
            <a:r>
              <a:rPr lang="es-ES" sz="1000" b="1" dirty="0" smtClean="0">
                <a:solidFill>
                  <a:schemeClr val="accent1"/>
                </a:solidFill>
              </a:rPr>
              <a:t>DEFGH</a:t>
            </a:r>
          </a:p>
          <a:p>
            <a:r>
              <a:rPr lang="es-ES" sz="1000" b="1" dirty="0" smtClean="0">
                <a:solidFill>
                  <a:schemeClr val="accent1"/>
                </a:solidFill>
              </a:rPr>
              <a:t>DEFGHI</a:t>
            </a:r>
          </a:p>
          <a:p>
            <a:r>
              <a:rPr lang="es-ES" sz="1000" b="1" dirty="0" smtClean="0">
                <a:solidFill>
                  <a:schemeClr val="accent1"/>
                </a:solidFill>
              </a:rPr>
              <a:t>DEFGHIJ</a:t>
            </a:r>
          </a:p>
          <a:p>
            <a:r>
              <a:rPr lang="es-ES" sz="1000" b="1" dirty="0" smtClean="0">
                <a:solidFill>
                  <a:schemeClr val="accent1"/>
                </a:solidFill>
              </a:rPr>
              <a:t>FGHIJ</a:t>
            </a:r>
          </a:p>
          <a:p>
            <a:r>
              <a:rPr lang="es-ES" sz="1000" b="1" dirty="0" smtClean="0">
                <a:solidFill>
                  <a:schemeClr val="accent1"/>
                </a:solidFill>
              </a:rPr>
              <a:t>FGHIJ</a:t>
            </a:r>
          </a:p>
          <a:p>
            <a:r>
              <a:rPr lang="es-ES" sz="1000" b="1" dirty="0" smtClean="0">
                <a:solidFill>
                  <a:schemeClr val="accent1"/>
                </a:solidFill>
              </a:rPr>
              <a:t>GJKL</a:t>
            </a:r>
          </a:p>
          <a:p>
            <a:r>
              <a:rPr lang="es-ES" sz="1000" b="1" dirty="0" smtClean="0">
                <a:solidFill>
                  <a:schemeClr val="accent1"/>
                </a:solidFill>
              </a:rPr>
              <a:t>JKL</a:t>
            </a:r>
          </a:p>
          <a:p>
            <a:r>
              <a:rPr lang="es-ES" sz="1000" b="1" dirty="0" smtClean="0">
                <a:solidFill>
                  <a:schemeClr val="accent1"/>
                </a:solidFill>
              </a:rPr>
              <a:t>KL</a:t>
            </a:r>
          </a:p>
          <a:p>
            <a:r>
              <a:rPr lang="es-ES" sz="1000" b="1" dirty="0" smtClean="0">
                <a:solidFill>
                  <a:schemeClr val="accent1"/>
                </a:solidFill>
              </a:rPr>
              <a:t>K</a:t>
            </a:r>
          </a:p>
          <a:p>
            <a:r>
              <a:rPr lang="es-ES" sz="1000" b="1" dirty="0" smtClean="0">
                <a:solidFill>
                  <a:schemeClr val="accent1"/>
                </a:solidFill>
              </a:rPr>
              <a:t>K</a:t>
            </a:r>
          </a:p>
          <a:p>
            <a:r>
              <a:rPr lang="es-ES" sz="1000" b="1" dirty="0">
                <a:solidFill>
                  <a:schemeClr val="accent1"/>
                </a:solidFill>
              </a:rPr>
              <a:t>K</a:t>
            </a:r>
          </a:p>
        </p:txBody>
      </p:sp>
      <p:sp>
        <p:nvSpPr>
          <p:cNvPr id="9" name="CuadroTexto 8"/>
          <p:cNvSpPr txBox="1"/>
          <p:nvPr/>
        </p:nvSpPr>
        <p:spPr>
          <a:xfrm>
            <a:off x="250756" y="1683723"/>
            <a:ext cx="792088" cy="307777"/>
          </a:xfrm>
          <a:prstGeom prst="rect">
            <a:avLst/>
          </a:prstGeom>
          <a:noFill/>
        </p:spPr>
        <p:txBody>
          <a:bodyPr wrap="square" rtlCol="0">
            <a:spAutoFit/>
          </a:bodyPr>
          <a:lstStyle/>
          <a:p>
            <a:r>
              <a:rPr lang="es-ES" sz="1400" dirty="0" smtClean="0">
                <a:solidFill>
                  <a:srgbClr val="001334"/>
                </a:solidFill>
                <a:latin typeface="Garamond" panose="02020404030301010803" pitchFamily="18" charset="0"/>
              </a:rPr>
              <a:t>Precio</a:t>
            </a:r>
            <a:endParaRPr lang="es-ES" sz="1400" dirty="0">
              <a:solidFill>
                <a:srgbClr val="001334"/>
              </a:solidFill>
              <a:latin typeface="Garamond" panose="02020404030301010803" pitchFamily="18" charset="0"/>
            </a:endParaRPr>
          </a:p>
        </p:txBody>
      </p:sp>
      <p:sp>
        <p:nvSpPr>
          <p:cNvPr id="10" name="CuadroTexto 9"/>
          <p:cNvSpPr txBox="1"/>
          <p:nvPr/>
        </p:nvSpPr>
        <p:spPr>
          <a:xfrm>
            <a:off x="3779148" y="5141243"/>
            <a:ext cx="792088" cy="307777"/>
          </a:xfrm>
          <a:prstGeom prst="rect">
            <a:avLst/>
          </a:prstGeom>
          <a:noFill/>
        </p:spPr>
        <p:txBody>
          <a:bodyPr wrap="square" rtlCol="0">
            <a:spAutoFit/>
          </a:bodyPr>
          <a:lstStyle/>
          <a:p>
            <a:r>
              <a:rPr lang="es-ES" sz="1400" dirty="0" smtClean="0">
                <a:solidFill>
                  <a:srgbClr val="001334"/>
                </a:solidFill>
                <a:latin typeface="Garamond" panose="02020404030301010803" pitchFamily="18" charset="0"/>
              </a:rPr>
              <a:t>Tiempo</a:t>
            </a:r>
            <a:endParaRPr lang="es-ES" sz="1400" dirty="0">
              <a:solidFill>
                <a:srgbClr val="001334"/>
              </a:solidFill>
              <a:latin typeface="Garamond" panose="02020404030301010803" pitchFamily="18" charset="0"/>
            </a:endParaRPr>
          </a:p>
        </p:txBody>
      </p:sp>
      <p:cxnSp>
        <p:nvCxnSpPr>
          <p:cNvPr id="11" name="Conector recto 10"/>
          <p:cNvCxnSpPr/>
          <p:nvPr/>
        </p:nvCxnSpPr>
        <p:spPr>
          <a:xfrm>
            <a:off x="456786" y="2899491"/>
            <a:ext cx="1440160" cy="0"/>
          </a:xfrm>
          <a:prstGeom prst="line">
            <a:avLst/>
          </a:prstGeom>
          <a:ln>
            <a:solidFill>
              <a:srgbClr val="FF9700"/>
            </a:solidFill>
          </a:ln>
        </p:spPr>
        <p:style>
          <a:lnRef idx="1">
            <a:schemeClr val="accent6"/>
          </a:lnRef>
          <a:fillRef idx="0">
            <a:schemeClr val="accent6"/>
          </a:fillRef>
          <a:effectRef idx="0">
            <a:schemeClr val="accent6"/>
          </a:effectRef>
          <a:fontRef idx="minor">
            <a:schemeClr val="tx1"/>
          </a:fontRef>
        </p:style>
      </p:cxnSp>
      <p:cxnSp>
        <p:nvCxnSpPr>
          <p:cNvPr id="12" name="Conector recto 11"/>
          <p:cNvCxnSpPr/>
          <p:nvPr/>
        </p:nvCxnSpPr>
        <p:spPr>
          <a:xfrm>
            <a:off x="456786" y="3979611"/>
            <a:ext cx="1440160" cy="0"/>
          </a:xfrm>
          <a:prstGeom prst="line">
            <a:avLst/>
          </a:prstGeom>
          <a:ln>
            <a:solidFill>
              <a:srgbClr val="FF9700"/>
            </a:solidFill>
          </a:ln>
        </p:spPr>
        <p:style>
          <a:lnRef idx="1">
            <a:schemeClr val="accent6"/>
          </a:lnRef>
          <a:fillRef idx="0">
            <a:schemeClr val="accent6"/>
          </a:fillRef>
          <a:effectRef idx="0">
            <a:schemeClr val="accent6"/>
          </a:effectRef>
          <a:fontRef idx="minor">
            <a:schemeClr val="tx1"/>
          </a:fontRef>
        </p:style>
      </p:cxnSp>
      <p:sp>
        <p:nvSpPr>
          <p:cNvPr id="13" name="CuadroTexto 12"/>
          <p:cNvSpPr txBox="1"/>
          <p:nvPr/>
        </p:nvSpPr>
        <p:spPr>
          <a:xfrm>
            <a:off x="250756" y="3254885"/>
            <a:ext cx="720080" cy="369332"/>
          </a:xfrm>
          <a:prstGeom prst="rect">
            <a:avLst/>
          </a:prstGeom>
          <a:noFill/>
        </p:spPr>
        <p:txBody>
          <a:bodyPr wrap="square" rtlCol="0">
            <a:spAutoFit/>
          </a:bodyPr>
          <a:lstStyle/>
          <a:p>
            <a:r>
              <a:rPr lang="es-ES" dirty="0" smtClean="0">
                <a:solidFill>
                  <a:srgbClr val="FF9700"/>
                </a:solidFill>
                <a:latin typeface="Garamond" panose="02020404030301010803" pitchFamily="18" charset="0"/>
              </a:rPr>
              <a:t>80 %</a:t>
            </a:r>
            <a:endParaRPr lang="es-ES" dirty="0">
              <a:solidFill>
                <a:srgbClr val="FF9700"/>
              </a:solidFill>
              <a:latin typeface="Garamond" panose="02020404030301010803" pitchFamily="18" charset="0"/>
            </a:endParaRPr>
          </a:p>
        </p:txBody>
      </p:sp>
      <p:cxnSp>
        <p:nvCxnSpPr>
          <p:cNvPr id="14" name="Conector recto de flecha 13"/>
          <p:cNvCxnSpPr/>
          <p:nvPr/>
        </p:nvCxnSpPr>
        <p:spPr>
          <a:xfrm>
            <a:off x="1114852" y="2116402"/>
            <a:ext cx="504056" cy="0"/>
          </a:xfrm>
          <a:prstGeom prst="straightConnector1">
            <a:avLst/>
          </a:prstGeom>
          <a:ln>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CuadroTexto 14"/>
          <p:cNvSpPr txBox="1"/>
          <p:nvPr/>
        </p:nvSpPr>
        <p:spPr>
          <a:xfrm>
            <a:off x="1042844" y="1799238"/>
            <a:ext cx="1476928" cy="261610"/>
          </a:xfrm>
          <a:prstGeom prst="rect">
            <a:avLst/>
          </a:prstGeom>
          <a:noFill/>
        </p:spPr>
        <p:txBody>
          <a:bodyPr wrap="square" rtlCol="0">
            <a:spAutoFit/>
          </a:bodyPr>
          <a:lstStyle/>
          <a:p>
            <a:r>
              <a:rPr lang="es-ES" sz="1100" dirty="0" smtClean="0">
                <a:solidFill>
                  <a:srgbClr val="001334"/>
                </a:solidFill>
                <a:latin typeface="Garamond" panose="02020404030301010803" pitchFamily="18" charset="0"/>
              </a:rPr>
              <a:t>Volumen</a:t>
            </a:r>
            <a:endParaRPr lang="es-ES" sz="1100" dirty="0">
              <a:solidFill>
                <a:srgbClr val="001334"/>
              </a:solidFill>
              <a:latin typeface="Garamond" panose="02020404030301010803" pitchFamily="18" charset="0"/>
            </a:endParaRPr>
          </a:p>
        </p:txBody>
      </p:sp>
      <p:sp>
        <p:nvSpPr>
          <p:cNvPr id="16" name="CuadroTexto 15"/>
          <p:cNvSpPr txBox="1"/>
          <p:nvPr/>
        </p:nvSpPr>
        <p:spPr>
          <a:xfrm>
            <a:off x="2483768" y="2060848"/>
            <a:ext cx="2519516" cy="2862322"/>
          </a:xfrm>
          <a:prstGeom prst="rect">
            <a:avLst/>
          </a:prstGeom>
          <a:noFill/>
        </p:spPr>
        <p:txBody>
          <a:bodyPr wrap="square" rtlCol="0">
            <a:spAutoFit/>
          </a:bodyPr>
          <a:lstStyle/>
          <a:p>
            <a:r>
              <a:rPr lang="es-ES" sz="1000" b="1" dirty="0" smtClean="0">
                <a:solidFill>
                  <a:schemeClr val="accent1"/>
                </a:solidFill>
              </a:rPr>
              <a:t>A</a:t>
            </a:r>
          </a:p>
          <a:p>
            <a:r>
              <a:rPr lang="es-ES" sz="1000" b="1" dirty="0" smtClean="0">
                <a:solidFill>
                  <a:schemeClr val="accent1"/>
                </a:solidFill>
              </a:rPr>
              <a:t>A</a:t>
            </a:r>
          </a:p>
          <a:p>
            <a:r>
              <a:rPr lang="es-ES" sz="1000" b="1" dirty="0" smtClean="0">
                <a:solidFill>
                  <a:schemeClr val="accent1"/>
                </a:solidFill>
              </a:rPr>
              <a:t>A</a:t>
            </a:r>
          </a:p>
          <a:p>
            <a:r>
              <a:rPr lang="es-ES" sz="1000" b="1" dirty="0" smtClean="0">
                <a:solidFill>
                  <a:schemeClr val="accent1"/>
                </a:solidFill>
              </a:rPr>
              <a:t>A    B</a:t>
            </a:r>
          </a:p>
          <a:p>
            <a:r>
              <a:rPr lang="es-ES" sz="1000" b="1" dirty="0" smtClean="0">
                <a:solidFill>
                  <a:schemeClr val="accent1"/>
                </a:solidFill>
              </a:rPr>
              <a:t>A    B    C</a:t>
            </a:r>
          </a:p>
          <a:p>
            <a:r>
              <a:rPr lang="es-ES" sz="1000" b="1" dirty="0" smtClean="0">
                <a:solidFill>
                  <a:schemeClr val="accent1"/>
                </a:solidFill>
              </a:rPr>
              <a:t>       B    C    D</a:t>
            </a:r>
          </a:p>
          <a:p>
            <a:r>
              <a:rPr lang="es-ES" sz="1000" b="1" dirty="0" smtClean="0">
                <a:solidFill>
                  <a:schemeClr val="accent1"/>
                </a:solidFill>
              </a:rPr>
              <a:t>       B    C    D    E    F</a:t>
            </a:r>
          </a:p>
          <a:p>
            <a:r>
              <a:rPr lang="es-ES" sz="1000" b="1" dirty="0" smtClean="0">
                <a:solidFill>
                  <a:schemeClr val="accent1"/>
                </a:solidFill>
              </a:rPr>
              <a:t>                    D    E    F    G    H</a:t>
            </a:r>
          </a:p>
          <a:p>
            <a:r>
              <a:rPr lang="es-ES" sz="1000" b="1" dirty="0" smtClean="0">
                <a:solidFill>
                  <a:schemeClr val="accent1"/>
                </a:solidFill>
              </a:rPr>
              <a:t>                    D    E    F    G    H    I</a:t>
            </a:r>
          </a:p>
          <a:p>
            <a:r>
              <a:rPr lang="es-ES" sz="1000" b="1" dirty="0" smtClean="0">
                <a:solidFill>
                  <a:schemeClr val="accent1"/>
                </a:solidFill>
              </a:rPr>
              <a:t>                    D    E    F    G    H    I    J</a:t>
            </a:r>
          </a:p>
          <a:p>
            <a:r>
              <a:rPr lang="es-ES" sz="1000" b="1" dirty="0" smtClean="0">
                <a:solidFill>
                  <a:schemeClr val="accent1"/>
                </a:solidFill>
              </a:rPr>
              <a:t>                                 F    G    H    I    J</a:t>
            </a:r>
          </a:p>
          <a:p>
            <a:r>
              <a:rPr lang="es-ES" sz="1000" b="1" dirty="0" smtClean="0">
                <a:solidFill>
                  <a:schemeClr val="accent1"/>
                </a:solidFill>
              </a:rPr>
              <a:t>                                 F    G    H    I    J</a:t>
            </a:r>
          </a:p>
          <a:p>
            <a:r>
              <a:rPr lang="es-ES" sz="1000" b="1" dirty="0" smtClean="0">
                <a:solidFill>
                  <a:schemeClr val="accent1"/>
                </a:solidFill>
              </a:rPr>
              <a:t>                                       G                J    K    L</a:t>
            </a:r>
          </a:p>
          <a:p>
            <a:r>
              <a:rPr lang="es-ES" sz="1000" b="1" dirty="0" smtClean="0">
                <a:solidFill>
                  <a:schemeClr val="accent1"/>
                </a:solidFill>
              </a:rPr>
              <a:t>                                                          J    K    L</a:t>
            </a:r>
          </a:p>
          <a:p>
            <a:r>
              <a:rPr lang="es-ES" sz="1000" b="1" dirty="0" smtClean="0">
                <a:solidFill>
                  <a:schemeClr val="accent1"/>
                </a:solidFill>
              </a:rPr>
              <a:t>                                                                K    L</a:t>
            </a:r>
          </a:p>
          <a:p>
            <a:r>
              <a:rPr lang="es-ES" sz="1000" b="1" dirty="0" smtClean="0">
                <a:solidFill>
                  <a:schemeClr val="accent1"/>
                </a:solidFill>
              </a:rPr>
              <a:t>                                                                K</a:t>
            </a:r>
          </a:p>
          <a:p>
            <a:r>
              <a:rPr lang="es-ES" sz="1000" b="1" dirty="0" smtClean="0">
                <a:solidFill>
                  <a:schemeClr val="accent1"/>
                </a:solidFill>
              </a:rPr>
              <a:t>                                                                K</a:t>
            </a:r>
          </a:p>
          <a:p>
            <a:r>
              <a:rPr lang="es-ES" sz="1000" b="1" dirty="0" smtClean="0">
                <a:solidFill>
                  <a:schemeClr val="accent1"/>
                </a:solidFill>
              </a:rPr>
              <a:t>                                                                K      </a:t>
            </a:r>
            <a:endParaRPr lang="es-ES" sz="1000" b="1" dirty="0">
              <a:solidFill>
                <a:schemeClr val="accent1"/>
              </a:solidFill>
            </a:endParaRPr>
          </a:p>
        </p:txBody>
      </p:sp>
      <p:sp>
        <p:nvSpPr>
          <p:cNvPr id="2" name="Flecha derecha 1"/>
          <p:cNvSpPr/>
          <p:nvPr/>
        </p:nvSpPr>
        <p:spPr>
          <a:xfrm>
            <a:off x="1896946" y="3115515"/>
            <a:ext cx="586822" cy="324036"/>
          </a:xfrm>
          <a:prstGeom prst="rightArrow">
            <a:avLst/>
          </a:prstGeom>
          <a:solidFill>
            <a:srgbClr val="FF97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Rectángulo redondeado 2"/>
          <p:cNvSpPr/>
          <p:nvPr/>
        </p:nvSpPr>
        <p:spPr>
          <a:xfrm>
            <a:off x="2483768" y="2060848"/>
            <a:ext cx="431284" cy="1126675"/>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redondeado 16"/>
          <p:cNvSpPr/>
          <p:nvPr/>
        </p:nvSpPr>
        <p:spPr>
          <a:xfrm>
            <a:off x="2689798" y="2827483"/>
            <a:ext cx="1665413" cy="1152129"/>
          </a:xfrm>
          <a:prstGeom prst="roundRect">
            <a:avLst/>
          </a:pr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redondeado 17"/>
          <p:cNvSpPr/>
          <p:nvPr/>
        </p:nvSpPr>
        <p:spPr>
          <a:xfrm>
            <a:off x="1096850" y="3543801"/>
            <a:ext cx="540060" cy="11759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redondeado 18"/>
          <p:cNvSpPr/>
          <p:nvPr/>
        </p:nvSpPr>
        <p:spPr>
          <a:xfrm>
            <a:off x="3067897" y="3485003"/>
            <a:ext cx="1287313" cy="13921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redondeado 19"/>
          <p:cNvSpPr/>
          <p:nvPr/>
        </p:nvSpPr>
        <p:spPr>
          <a:xfrm>
            <a:off x="4525211" y="3835594"/>
            <a:ext cx="190041" cy="648073"/>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CuadroTexto 20"/>
          <p:cNvSpPr txBox="1"/>
          <p:nvPr/>
        </p:nvSpPr>
        <p:spPr>
          <a:xfrm>
            <a:off x="2911482" y="1968363"/>
            <a:ext cx="1080120" cy="261610"/>
          </a:xfrm>
          <a:prstGeom prst="rect">
            <a:avLst/>
          </a:prstGeom>
          <a:noFill/>
        </p:spPr>
        <p:txBody>
          <a:bodyPr wrap="square" rtlCol="0">
            <a:spAutoFit/>
          </a:bodyPr>
          <a:lstStyle/>
          <a:p>
            <a:r>
              <a:rPr lang="es-ES" sz="1100" dirty="0" smtClean="0">
                <a:solidFill>
                  <a:srgbClr val="001334"/>
                </a:solidFill>
                <a:latin typeface="Garamond" panose="02020404030301010803" pitchFamily="18" charset="0"/>
              </a:rPr>
              <a:t>Apertura</a:t>
            </a:r>
            <a:endParaRPr lang="es-ES" sz="1100" dirty="0">
              <a:solidFill>
                <a:srgbClr val="001334"/>
              </a:solidFill>
              <a:latin typeface="Garamond" panose="02020404030301010803" pitchFamily="18" charset="0"/>
            </a:endParaRPr>
          </a:p>
        </p:txBody>
      </p:sp>
      <p:sp>
        <p:nvSpPr>
          <p:cNvPr id="22" name="CuadroTexto 21"/>
          <p:cNvSpPr txBox="1"/>
          <p:nvPr/>
        </p:nvSpPr>
        <p:spPr>
          <a:xfrm>
            <a:off x="4669254" y="3719238"/>
            <a:ext cx="1080120" cy="261610"/>
          </a:xfrm>
          <a:prstGeom prst="rect">
            <a:avLst/>
          </a:prstGeom>
          <a:noFill/>
        </p:spPr>
        <p:txBody>
          <a:bodyPr wrap="square" rtlCol="0">
            <a:spAutoFit/>
          </a:bodyPr>
          <a:lstStyle/>
          <a:p>
            <a:r>
              <a:rPr lang="es-ES" sz="1100" dirty="0">
                <a:solidFill>
                  <a:srgbClr val="001334"/>
                </a:solidFill>
                <a:latin typeface="Garamond" panose="02020404030301010803" pitchFamily="18" charset="0"/>
              </a:rPr>
              <a:t>C</a:t>
            </a:r>
            <a:r>
              <a:rPr lang="es-ES" sz="1100" dirty="0" smtClean="0">
                <a:solidFill>
                  <a:srgbClr val="001334"/>
                </a:solidFill>
                <a:latin typeface="Garamond" panose="02020404030301010803" pitchFamily="18" charset="0"/>
              </a:rPr>
              <a:t>ierre</a:t>
            </a:r>
            <a:endParaRPr lang="es-ES" sz="1100" dirty="0">
              <a:solidFill>
                <a:srgbClr val="001334"/>
              </a:solidFill>
              <a:latin typeface="Garamond" panose="02020404030301010803" pitchFamily="18" charset="0"/>
            </a:endParaRPr>
          </a:p>
        </p:txBody>
      </p:sp>
      <p:sp>
        <p:nvSpPr>
          <p:cNvPr id="23" name="CuadroTexto 22"/>
          <p:cNvSpPr txBox="1"/>
          <p:nvPr/>
        </p:nvSpPr>
        <p:spPr>
          <a:xfrm>
            <a:off x="4313830" y="3315613"/>
            <a:ext cx="1692952" cy="430887"/>
          </a:xfrm>
          <a:prstGeom prst="rect">
            <a:avLst/>
          </a:prstGeom>
          <a:noFill/>
        </p:spPr>
        <p:txBody>
          <a:bodyPr wrap="square" rtlCol="0">
            <a:spAutoFit/>
          </a:bodyPr>
          <a:lstStyle/>
          <a:p>
            <a:r>
              <a:rPr lang="es-ES" sz="1100" dirty="0" smtClean="0">
                <a:solidFill>
                  <a:srgbClr val="001334"/>
                </a:solidFill>
                <a:latin typeface="Garamond" panose="02020404030301010803" pitchFamily="18" charset="0"/>
              </a:rPr>
              <a:t>POC</a:t>
            </a:r>
          </a:p>
          <a:p>
            <a:r>
              <a:rPr lang="es-ES" sz="1100" dirty="0" smtClean="0">
                <a:solidFill>
                  <a:srgbClr val="001334"/>
                </a:solidFill>
                <a:latin typeface="Garamond" panose="02020404030301010803" pitchFamily="18" charset="0"/>
              </a:rPr>
              <a:t>(Punto de control)</a:t>
            </a:r>
            <a:endParaRPr lang="es-ES" sz="1100" dirty="0">
              <a:solidFill>
                <a:srgbClr val="001334"/>
              </a:solidFill>
              <a:latin typeface="Garamond" panose="02020404030301010803" pitchFamily="18" charset="0"/>
            </a:endParaRPr>
          </a:p>
        </p:txBody>
      </p:sp>
      <p:sp>
        <p:nvSpPr>
          <p:cNvPr id="24" name="CuadroTexto 23"/>
          <p:cNvSpPr txBox="1"/>
          <p:nvPr/>
        </p:nvSpPr>
        <p:spPr>
          <a:xfrm>
            <a:off x="3570419" y="2545868"/>
            <a:ext cx="1080120" cy="261610"/>
          </a:xfrm>
          <a:prstGeom prst="rect">
            <a:avLst/>
          </a:prstGeom>
          <a:noFill/>
        </p:spPr>
        <p:txBody>
          <a:bodyPr wrap="square" rtlCol="0">
            <a:spAutoFit/>
          </a:bodyPr>
          <a:lstStyle/>
          <a:p>
            <a:r>
              <a:rPr lang="es-ES" sz="1100" dirty="0" smtClean="0">
                <a:solidFill>
                  <a:srgbClr val="001334"/>
                </a:solidFill>
                <a:latin typeface="Garamond" panose="02020404030301010803" pitchFamily="18" charset="0"/>
              </a:rPr>
              <a:t>VA</a:t>
            </a:r>
            <a:endParaRPr lang="es-ES" sz="1100" dirty="0">
              <a:solidFill>
                <a:srgbClr val="001334"/>
              </a:solidFill>
              <a:latin typeface="Garamond" panose="02020404030301010803" pitchFamily="18" charset="0"/>
            </a:endParaRPr>
          </a:p>
        </p:txBody>
      </p:sp>
      <p:sp>
        <p:nvSpPr>
          <p:cNvPr id="25" name="CuadroTexto 24"/>
          <p:cNvSpPr txBox="1"/>
          <p:nvPr/>
        </p:nvSpPr>
        <p:spPr>
          <a:xfrm>
            <a:off x="5430998" y="1032274"/>
            <a:ext cx="3284166" cy="4832092"/>
          </a:xfrm>
          <a:prstGeom prst="rect">
            <a:avLst/>
          </a:prstGeom>
          <a:noFill/>
        </p:spPr>
        <p:txBody>
          <a:bodyPr wrap="square" rtlCol="0">
            <a:spAutoFit/>
          </a:bodyPr>
          <a:lstStyle/>
          <a:p>
            <a:pPr algn="just"/>
            <a:r>
              <a:rPr lang="es-ES" sz="1400" dirty="0" smtClean="0">
                <a:solidFill>
                  <a:srgbClr val="001334"/>
                </a:solidFill>
                <a:latin typeface="Garamond" panose="02020404030301010803" pitchFamily="18" charset="0"/>
              </a:rPr>
              <a:t>En éste gráfico vemos como el precio se mueve conforme las letras se van formando.</a:t>
            </a:r>
          </a:p>
          <a:p>
            <a:pPr algn="just"/>
            <a:endParaRPr lang="es-ES" sz="1400" dirty="0">
              <a:solidFill>
                <a:srgbClr val="001334"/>
              </a:solidFill>
              <a:latin typeface="Garamond" panose="02020404030301010803" pitchFamily="18" charset="0"/>
            </a:endParaRPr>
          </a:p>
          <a:p>
            <a:pPr algn="just"/>
            <a:r>
              <a:rPr lang="es-ES" sz="1400" dirty="0" smtClean="0">
                <a:solidFill>
                  <a:srgbClr val="001334"/>
                </a:solidFill>
                <a:latin typeface="Garamond" panose="02020404030301010803" pitchFamily="18" charset="0"/>
              </a:rPr>
              <a:t>Los dos primeros períodos se denominan </a:t>
            </a:r>
            <a:r>
              <a:rPr lang="es-ES" sz="1400" dirty="0" err="1">
                <a:solidFill>
                  <a:srgbClr val="001334"/>
                </a:solidFill>
                <a:latin typeface="Garamond" panose="02020404030301010803" pitchFamily="18" charset="0"/>
              </a:rPr>
              <a:t>I</a:t>
            </a:r>
            <a:r>
              <a:rPr lang="es-ES" sz="1400" dirty="0" err="1" smtClean="0">
                <a:solidFill>
                  <a:srgbClr val="001334"/>
                </a:solidFill>
                <a:latin typeface="Garamond" panose="02020404030301010803" pitchFamily="18" charset="0"/>
              </a:rPr>
              <a:t>nitial</a:t>
            </a:r>
            <a:r>
              <a:rPr lang="es-ES" sz="1400" dirty="0" smtClean="0">
                <a:solidFill>
                  <a:srgbClr val="001334"/>
                </a:solidFill>
                <a:latin typeface="Garamond" panose="02020404030301010803" pitchFamily="18" charset="0"/>
              </a:rPr>
              <a:t> </a:t>
            </a:r>
            <a:r>
              <a:rPr lang="es-ES" sz="1400" dirty="0">
                <a:solidFill>
                  <a:srgbClr val="001334"/>
                </a:solidFill>
                <a:latin typeface="Garamond" panose="02020404030301010803" pitchFamily="18" charset="0"/>
              </a:rPr>
              <a:t>B</a:t>
            </a:r>
            <a:r>
              <a:rPr lang="es-ES" sz="1400" dirty="0" smtClean="0">
                <a:solidFill>
                  <a:srgbClr val="001334"/>
                </a:solidFill>
                <a:latin typeface="Garamond" panose="02020404030301010803" pitchFamily="18" charset="0"/>
              </a:rPr>
              <a:t>alance, el cuál representa el periodo de tiempo en el que los locales intentan encontrar un rango donde tanto los compradores como los vendedores puedan operar. Esto lo podemos observar en la figura izquierda donde  el </a:t>
            </a:r>
            <a:r>
              <a:rPr lang="es-ES" sz="1400" dirty="0" err="1" smtClean="0">
                <a:solidFill>
                  <a:srgbClr val="001334"/>
                </a:solidFill>
                <a:latin typeface="Garamond" panose="02020404030301010803" pitchFamily="18" charset="0"/>
              </a:rPr>
              <a:t>Initial</a:t>
            </a:r>
            <a:r>
              <a:rPr lang="es-ES" sz="1400" dirty="0" smtClean="0">
                <a:solidFill>
                  <a:srgbClr val="001334"/>
                </a:solidFill>
                <a:latin typeface="Garamond" panose="02020404030301010803" pitchFamily="18" charset="0"/>
              </a:rPr>
              <a:t> Balance corresponde a los primeros dos periodos (La primera hora), podemos verlo en las letras A y B.</a:t>
            </a:r>
          </a:p>
          <a:p>
            <a:pPr algn="just"/>
            <a:endParaRPr lang="es-ES" sz="1400" dirty="0">
              <a:solidFill>
                <a:srgbClr val="001334"/>
              </a:solidFill>
              <a:latin typeface="Garamond" panose="02020404030301010803" pitchFamily="18" charset="0"/>
            </a:endParaRPr>
          </a:p>
          <a:p>
            <a:pPr algn="just"/>
            <a:r>
              <a:rPr lang="es-ES" sz="1400" dirty="0" smtClean="0">
                <a:solidFill>
                  <a:srgbClr val="001334"/>
                </a:solidFill>
                <a:latin typeface="Garamond" panose="02020404030301010803" pitchFamily="18" charset="0"/>
              </a:rPr>
              <a:t>Puede dar lugar a que nos aparezcan las mismas letras pero con colores diferentes, esto es debido a que se acaba un cierto período y se vuelve a empezar con la misma letra pero esta vez con color diferente, esto ocurre cuando se utiliza el </a:t>
            </a:r>
            <a:r>
              <a:rPr lang="es-ES" sz="1400" dirty="0" err="1" smtClean="0">
                <a:solidFill>
                  <a:srgbClr val="001334"/>
                </a:solidFill>
                <a:latin typeface="Garamond" panose="02020404030301010803" pitchFamily="18" charset="0"/>
              </a:rPr>
              <a:t>Market</a:t>
            </a:r>
            <a:r>
              <a:rPr lang="es-ES" sz="1400" dirty="0" smtClean="0">
                <a:solidFill>
                  <a:srgbClr val="001334"/>
                </a:solidFill>
                <a:latin typeface="Garamond" panose="02020404030301010803" pitchFamily="18" charset="0"/>
              </a:rPr>
              <a:t> </a:t>
            </a:r>
            <a:r>
              <a:rPr lang="es-ES" sz="1400" dirty="0" err="1" smtClean="0">
                <a:solidFill>
                  <a:srgbClr val="001334"/>
                </a:solidFill>
                <a:latin typeface="Garamond" panose="02020404030301010803" pitchFamily="18" charset="0"/>
              </a:rPr>
              <a:t>Profile</a:t>
            </a:r>
            <a:r>
              <a:rPr lang="es-ES" sz="1400" dirty="0" smtClean="0">
                <a:solidFill>
                  <a:srgbClr val="001334"/>
                </a:solidFill>
                <a:latin typeface="Garamond" panose="02020404030301010803" pitchFamily="18" charset="0"/>
              </a:rPr>
              <a:t> en activos que su mercado dura 24 horas, como es el caso del </a:t>
            </a:r>
            <a:r>
              <a:rPr lang="es-ES" sz="1400" dirty="0" err="1" smtClean="0">
                <a:solidFill>
                  <a:srgbClr val="001334"/>
                </a:solidFill>
                <a:latin typeface="Garamond" panose="02020404030301010803" pitchFamily="18" charset="0"/>
              </a:rPr>
              <a:t>Forex</a:t>
            </a:r>
            <a:r>
              <a:rPr lang="es-ES" sz="1400" dirty="0" smtClean="0">
                <a:solidFill>
                  <a:srgbClr val="001334"/>
                </a:solidFill>
                <a:latin typeface="Garamond" panose="02020404030301010803" pitchFamily="18" charset="0"/>
              </a:rPr>
              <a:t>.</a:t>
            </a:r>
            <a:endParaRPr lang="es-ES" sz="1400" dirty="0">
              <a:solidFill>
                <a:srgbClr val="001334"/>
              </a:solidFill>
              <a:latin typeface="Garamond" panose="02020404030301010803" pitchFamily="18" charset="0"/>
            </a:endParaRPr>
          </a:p>
        </p:txBody>
      </p:sp>
      <p:sp>
        <p:nvSpPr>
          <p:cNvPr id="27" name="3 CuadroTexto"/>
          <p:cNvSpPr txBox="1"/>
          <p:nvPr/>
        </p:nvSpPr>
        <p:spPr>
          <a:xfrm>
            <a:off x="5436096" y="404664"/>
            <a:ext cx="3528392" cy="400110"/>
          </a:xfrm>
          <a:prstGeom prst="rect">
            <a:avLst/>
          </a:prstGeom>
          <a:noFill/>
        </p:spPr>
        <p:txBody>
          <a:bodyPr wrap="square" rtlCol="0">
            <a:spAutoFit/>
          </a:bodyPr>
          <a:lstStyle/>
          <a:p>
            <a:r>
              <a:rPr lang="es-ES" sz="2000" b="1" dirty="0" smtClean="0">
                <a:solidFill>
                  <a:srgbClr val="001334"/>
                </a:solidFill>
                <a:latin typeface="Garamond" panose="02020404030301010803" pitchFamily="18" charset="0"/>
              </a:rPr>
              <a:t>1. MARKET PROFILE</a:t>
            </a:r>
            <a:endParaRPr lang="es-ES" sz="2000" b="1"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2299896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2780928"/>
            <a:ext cx="8640960" cy="1200329"/>
          </a:xfrm>
          <a:prstGeom prst="rect">
            <a:avLst/>
          </a:prstGeom>
          <a:noFill/>
        </p:spPr>
        <p:txBody>
          <a:bodyPr wrap="square" rtlCol="0">
            <a:spAutoFit/>
          </a:bodyPr>
          <a:lstStyle/>
          <a:p>
            <a:pPr algn="ctr"/>
            <a:r>
              <a:rPr lang="es-ES" sz="3600" b="1" dirty="0" smtClean="0">
                <a:solidFill>
                  <a:srgbClr val="001334"/>
                </a:solidFill>
                <a:latin typeface="Garamond" panose="02020404030301010803" pitchFamily="18" charset="0"/>
              </a:rPr>
              <a:t>2. ZONAS DE </a:t>
            </a:r>
          </a:p>
          <a:p>
            <a:pPr algn="ctr"/>
            <a:r>
              <a:rPr lang="es-ES" sz="3600" b="1" dirty="0" smtClean="0">
                <a:solidFill>
                  <a:srgbClr val="001334"/>
                </a:solidFill>
                <a:latin typeface="Garamond" panose="02020404030301010803" pitchFamily="18" charset="0"/>
              </a:rPr>
              <a:t>EQUILIBRIO Y DESEQUILIBRIO</a:t>
            </a:r>
            <a:endParaRPr lang="es-ES" sz="3600" b="1" dirty="0">
              <a:solidFill>
                <a:srgbClr val="001334"/>
              </a:solidFill>
              <a:latin typeface="Garamond" panose="02020404030301010803" pitchFamily="18" charset="0"/>
            </a:endParaRPr>
          </a:p>
        </p:txBody>
      </p:sp>
    </p:spTree>
    <p:extLst>
      <p:ext uri="{BB962C8B-B14F-4D97-AF65-F5344CB8AC3E}">
        <p14:creationId xmlns:p14="http://schemas.microsoft.com/office/powerpoint/2010/main" val="783404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rma libre 2"/>
          <p:cNvSpPr/>
          <p:nvPr/>
        </p:nvSpPr>
        <p:spPr>
          <a:xfrm>
            <a:off x="382920" y="2129378"/>
            <a:ext cx="1036332" cy="993331"/>
          </a:xfrm>
          <a:custGeom>
            <a:avLst/>
            <a:gdLst>
              <a:gd name="connsiteX0" fmla="*/ 17417 w 1036332"/>
              <a:gd name="connsiteY0" fmla="*/ 0 h 818605"/>
              <a:gd name="connsiteX1" fmla="*/ 1036320 w 1036332"/>
              <a:gd name="connsiteY1" fmla="*/ 452845 h 818605"/>
              <a:gd name="connsiteX2" fmla="*/ 0 w 1036332"/>
              <a:gd name="connsiteY2" fmla="*/ 818605 h 818605"/>
            </a:gdLst>
            <a:ahLst/>
            <a:cxnLst>
              <a:cxn ang="0">
                <a:pos x="connsiteX0" y="connsiteY0"/>
              </a:cxn>
              <a:cxn ang="0">
                <a:pos x="connsiteX1" y="connsiteY1"/>
              </a:cxn>
              <a:cxn ang="0">
                <a:pos x="connsiteX2" y="connsiteY2"/>
              </a:cxn>
            </a:cxnLst>
            <a:rect l="l" t="t" r="r" b="b"/>
            <a:pathLst>
              <a:path w="1036332" h="818605">
                <a:moveTo>
                  <a:pt x="17417" y="0"/>
                </a:moveTo>
                <a:cubicBezTo>
                  <a:pt x="528320" y="158205"/>
                  <a:pt x="1039223" y="316411"/>
                  <a:pt x="1036320" y="452845"/>
                </a:cubicBezTo>
                <a:cubicBezTo>
                  <a:pt x="1033417" y="589279"/>
                  <a:pt x="516708" y="703942"/>
                  <a:pt x="0" y="818605"/>
                </a:cubicBezTo>
              </a:path>
            </a:pathLst>
          </a:custGeom>
          <a:no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Forma libre 6"/>
          <p:cNvSpPr/>
          <p:nvPr/>
        </p:nvSpPr>
        <p:spPr>
          <a:xfrm>
            <a:off x="382920" y="3122709"/>
            <a:ext cx="1036332" cy="993331"/>
          </a:xfrm>
          <a:custGeom>
            <a:avLst/>
            <a:gdLst>
              <a:gd name="connsiteX0" fmla="*/ 17417 w 1036332"/>
              <a:gd name="connsiteY0" fmla="*/ 0 h 818605"/>
              <a:gd name="connsiteX1" fmla="*/ 1036320 w 1036332"/>
              <a:gd name="connsiteY1" fmla="*/ 452845 h 818605"/>
              <a:gd name="connsiteX2" fmla="*/ 0 w 1036332"/>
              <a:gd name="connsiteY2" fmla="*/ 818605 h 818605"/>
            </a:gdLst>
            <a:ahLst/>
            <a:cxnLst>
              <a:cxn ang="0">
                <a:pos x="connsiteX0" y="connsiteY0"/>
              </a:cxn>
              <a:cxn ang="0">
                <a:pos x="connsiteX1" y="connsiteY1"/>
              </a:cxn>
              <a:cxn ang="0">
                <a:pos x="connsiteX2" y="connsiteY2"/>
              </a:cxn>
            </a:cxnLst>
            <a:rect l="l" t="t" r="r" b="b"/>
            <a:pathLst>
              <a:path w="1036332" h="818605">
                <a:moveTo>
                  <a:pt x="17417" y="0"/>
                </a:moveTo>
                <a:cubicBezTo>
                  <a:pt x="528320" y="158205"/>
                  <a:pt x="1039223" y="316411"/>
                  <a:pt x="1036320" y="452845"/>
                </a:cubicBezTo>
                <a:cubicBezTo>
                  <a:pt x="1033417" y="589279"/>
                  <a:pt x="516708" y="703942"/>
                  <a:pt x="0" y="818605"/>
                </a:cubicBezTo>
              </a:path>
            </a:pathLst>
          </a:custGeom>
          <a:no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Forma libre 7"/>
          <p:cNvSpPr/>
          <p:nvPr/>
        </p:nvSpPr>
        <p:spPr>
          <a:xfrm>
            <a:off x="371101" y="4116040"/>
            <a:ext cx="1036332" cy="993331"/>
          </a:xfrm>
          <a:custGeom>
            <a:avLst/>
            <a:gdLst>
              <a:gd name="connsiteX0" fmla="*/ 17417 w 1036332"/>
              <a:gd name="connsiteY0" fmla="*/ 0 h 818605"/>
              <a:gd name="connsiteX1" fmla="*/ 1036320 w 1036332"/>
              <a:gd name="connsiteY1" fmla="*/ 452845 h 818605"/>
              <a:gd name="connsiteX2" fmla="*/ 0 w 1036332"/>
              <a:gd name="connsiteY2" fmla="*/ 818605 h 818605"/>
            </a:gdLst>
            <a:ahLst/>
            <a:cxnLst>
              <a:cxn ang="0">
                <a:pos x="connsiteX0" y="connsiteY0"/>
              </a:cxn>
              <a:cxn ang="0">
                <a:pos x="connsiteX1" y="connsiteY1"/>
              </a:cxn>
              <a:cxn ang="0">
                <a:pos x="connsiteX2" y="connsiteY2"/>
              </a:cxn>
            </a:cxnLst>
            <a:rect l="l" t="t" r="r" b="b"/>
            <a:pathLst>
              <a:path w="1036332" h="818605">
                <a:moveTo>
                  <a:pt x="17417" y="0"/>
                </a:moveTo>
                <a:cubicBezTo>
                  <a:pt x="528320" y="158205"/>
                  <a:pt x="1039223" y="316411"/>
                  <a:pt x="1036320" y="452845"/>
                </a:cubicBezTo>
                <a:cubicBezTo>
                  <a:pt x="1033417" y="589279"/>
                  <a:pt x="516708" y="703942"/>
                  <a:pt x="0" y="818605"/>
                </a:cubicBezTo>
              </a:path>
            </a:pathLst>
          </a:custGeom>
          <a:no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074155" y="2276872"/>
            <a:ext cx="3168352" cy="690878"/>
          </a:xfrm>
          <a:prstGeom prst="roundRect">
            <a:avLst/>
          </a:pr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9700"/>
              </a:solidFill>
            </a:endParaRPr>
          </a:p>
        </p:txBody>
      </p:sp>
      <p:sp>
        <p:nvSpPr>
          <p:cNvPr id="10" name="CuadroTexto 9"/>
          <p:cNvSpPr txBox="1"/>
          <p:nvPr/>
        </p:nvSpPr>
        <p:spPr>
          <a:xfrm>
            <a:off x="1534938" y="2437645"/>
            <a:ext cx="2535223" cy="369332"/>
          </a:xfrm>
          <a:prstGeom prst="rect">
            <a:avLst/>
          </a:prstGeom>
          <a:noFill/>
          <a:ln>
            <a:noFill/>
          </a:ln>
        </p:spPr>
        <p:txBody>
          <a:bodyPr wrap="square" rtlCol="0">
            <a:spAutoFit/>
          </a:bodyPr>
          <a:lstStyle/>
          <a:p>
            <a:r>
              <a:rPr lang="es-ES" dirty="0" smtClean="0">
                <a:solidFill>
                  <a:srgbClr val="001334"/>
                </a:solidFill>
                <a:latin typeface="Garamond" panose="02020404030301010803" pitchFamily="18" charset="0"/>
              </a:rPr>
              <a:t>Equilibrio </a:t>
            </a:r>
            <a:r>
              <a:rPr lang="es-ES" dirty="0" smtClean="0">
                <a:solidFill>
                  <a:srgbClr val="001334"/>
                </a:solidFill>
                <a:latin typeface="Garamond" panose="02020404030301010803" pitchFamily="18" charset="0"/>
                <a:sym typeface="Wingdings" panose="05000000000000000000" pitchFamily="2" charset="2"/>
              </a:rPr>
              <a:t> HVN</a:t>
            </a:r>
            <a:endParaRPr lang="es-ES" dirty="0">
              <a:solidFill>
                <a:srgbClr val="001334"/>
              </a:solidFill>
              <a:latin typeface="Garamond" panose="02020404030301010803" pitchFamily="18" charset="0"/>
            </a:endParaRPr>
          </a:p>
        </p:txBody>
      </p:sp>
      <p:sp>
        <p:nvSpPr>
          <p:cNvPr id="13" name="Rectángulo redondeado 12"/>
          <p:cNvSpPr/>
          <p:nvPr/>
        </p:nvSpPr>
        <p:spPr>
          <a:xfrm>
            <a:off x="1074155" y="3277668"/>
            <a:ext cx="3168352" cy="690878"/>
          </a:xfrm>
          <a:prstGeom prst="roundRect">
            <a:avLst/>
          </a:pr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9700"/>
              </a:solidFill>
            </a:endParaRPr>
          </a:p>
        </p:txBody>
      </p:sp>
      <p:sp>
        <p:nvSpPr>
          <p:cNvPr id="14" name="CuadroTexto 13"/>
          <p:cNvSpPr txBox="1"/>
          <p:nvPr/>
        </p:nvSpPr>
        <p:spPr>
          <a:xfrm>
            <a:off x="1534938" y="3438441"/>
            <a:ext cx="2535223" cy="369332"/>
          </a:xfrm>
          <a:prstGeom prst="rect">
            <a:avLst/>
          </a:prstGeom>
          <a:noFill/>
          <a:ln>
            <a:noFill/>
          </a:ln>
        </p:spPr>
        <p:txBody>
          <a:bodyPr wrap="square" rtlCol="0">
            <a:spAutoFit/>
          </a:bodyPr>
          <a:lstStyle/>
          <a:p>
            <a:r>
              <a:rPr lang="es-ES" dirty="0" smtClean="0">
                <a:solidFill>
                  <a:srgbClr val="001334"/>
                </a:solidFill>
                <a:latin typeface="Garamond" panose="02020404030301010803" pitchFamily="18" charset="0"/>
              </a:rPr>
              <a:t>Equilibrio </a:t>
            </a:r>
            <a:r>
              <a:rPr lang="es-ES" dirty="0" smtClean="0">
                <a:solidFill>
                  <a:srgbClr val="001334"/>
                </a:solidFill>
                <a:latin typeface="Garamond" panose="02020404030301010803" pitchFamily="18" charset="0"/>
                <a:sym typeface="Wingdings" panose="05000000000000000000" pitchFamily="2" charset="2"/>
              </a:rPr>
              <a:t> HVN</a:t>
            </a:r>
            <a:endParaRPr lang="es-ES" dirty="0">
              <a:solidFill>
                <a:srgbClr val="001334"/>
              </a:solidFill>
              <a:latin typeface="Garamond" panose="02020404030301010803" pitchFamily="18" charset="0"/>
            </a:endParaRPr>
          </a:p>
        </p:txBody>
      </p:sp>
      <p:sp>
        <p:nvSpPr>
          <p:cNvPr id="15" name="Rectángulo redondeado 14"/>
          <p:cNvSpPr/>
          <p:nvPr/>
        </p:nvSpPr>
        <p:spPr>
          <a:xfrm>
            <a:off x="1074155" y="4263534"/>
            <a:ext cx="3168352" cy="690878"/>
          </a:xfrm>
          <a:prstGeom prst="roundRect">
            <a:avLst/>
          </a:pr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9700"/>
              </a:solidFill>
            </a:endParaRPr>
          </a:p>
        </p:txBody>
      </p:sp>
      <p:sp>
        <p:nvSpPr>
          <p:cNvPr id="16" name="CuadroTexto 15"/>
          <p:cNvSpPr txBox="1"/>
          <p:nvPr/>
        </p:nvSpPr>
        <p:spPr>
          <a:xfrm>
            <a:off x="1534938" y="4424307"/>
            <a:ext cx="2535223" cy="369332"/>
          </a:xfrm>
          <a:prstGeom prst="rect">
            <a:avLst/>
          </a:prstGeom>
          <a:noFill/>
          <a:ln>
            <a:noFill/>
          </a:ln>
        </p:spPr>
        <p:txBody>
          <a:bodyPr wrap="square" rtlCol="0">
            <a:spAutoFit/>
          </a:bodyPr>
          <a:lstStyle/>
          <a:p>
            <a:r>
              <a:rPr lang="es-ES" dirty="0" smtClean="0">
                <a:solidFill>
                  <a:srgbClr val="001334"/>
                </a:solidFill>
                <a:latin typeface="Garamond" panose="02020404030301010803" pitchFamily="18" charset="0"/>
              </a:rPr>
              <a:t>Equilibrio </a:t>
            </a:r>
            <a:r>
              <a:rPr lang="es-ES" dirty="0" smtClean="0">
                <a:solidFill>
                  <a:srgbClr val="001334"/>
                </a:solidFill>
                <a:latin typeface="Garamond" panose="02020404030301010803" pitchFamily="18" charset="0"/>
                <a:sym typeface="Wingdings" panose="05000000000000000000" pitchFamily="2" charset="2"/>
              </a:rPr>
              <a:t> HVN</a:t>
            </a:r>
            <a:endParaRPr lang="es-ES" dirty="0">
              <a:solidFill>
                <a:srgbClr val="001334"/>
              </a:solidFill>
              <a:latin typeface="Garamond" panose="02020404030301010803" pitchFamily="18" charset="0"/>
            </a:endParaRPr>
          </a:p>
        </p:txBody>
      </p:sp>
      <p:sp>
        <p:nvSpPr>
          <p:cNvPr id="17" name="Elipse 16"/>
          <p:cNvSpPr/>
          <p:nvPr/>
        </p:nvSpPr>
        <p:spPr>
          <a:xfrm>
            <a:off x="1218171" y="2474637"/>
            <a:ext cx="316767" cy="332340"/>
          </a:xfrm>
          <a:prstGeom prst="ellipse">
            <a:avLst/>
          </a:pr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9700"/>
              </a:solidFill>
            </a:endParaRPr>
          </a:p>
        </p:txBody>
      </p:sp>
      <p:sp>
        <p:nvSpPr>
          <p:cNvPr id="18" name="Elipse 17"/>
          <p:cNvSpPr/>
          <p:nvPr/>
        </p:nvSpPr>
        <p:spPr>
          <a:xfrm>
            <a:off x="1218171" y="3481917"/>
            <a:ext cx="316767" cy="332340"/>
          </a:xfrm>
          <a:prstGeom prst="ellipse">
            <a:avLst/>
          </a:pr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9700"/>
              </a:solidFill>
            </a:endParaRPr>
          </a:p>
        </p:txBody>
      </p:sp>
      <p:sp>
        <p:nvSpPr>
          <p:cNvPr id="19" name="Elipse 18"/>
          <p:cNvSpPr/>
          <p:nvPr/>
        </p:nvSpPr>
        <p:spPr>
          <a:xfrm>
            <a:off x="1218171" y="4475248"/>
            <a:ext cx="316767" cy="332340"/>
          </a:xfrm>
          <a:prstGeom prst="ellipse">
            <a:avLst/>
          </a:prstGeom>
          <a:noFill/>
          <a:ln>
            <a:solidFill>
              <a:srgbClr val="FF9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9700"/>
              </a:solidFill>
            </a:endParaRPr>
          </a:p>
        </p:txBody>
      </p:sp>
      <p:cxnSp>
        <p:nvCxnSpPr>
          <p:cNvPr id="21" name="Conector recto 20"/>
          <p:cNvCxnSpPr>
            <a:stCxn id="3" idx="2"/>
            <a:endCxn id="23" idx="1"/>
          </p:cNvCxnSpPr>
          <p:nvPr/>
        </p:nvCxnSpPr>
        <p:spPr>
          <a:xfrm flipV="1">
            <a:off x="382920" y="3122708"/>
            <a:ext cx="2028841" cy="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a:stCxn id="7" idx="2"/>
            <a:endCxn id="24" idx="1"/>
          </p:cNvCxnSpPr>
          <p:nvPr/>
        </p:nvCxnSpPr>
        <p:spPr>
          <a:xfrm>
            <a:off x="382920" y="4116040"/>
            <a:ext cx="1984999" cy="74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CuadroTexto 22"/>
          <p:cNvSpPr txBox="1"/>
          <p:nvPr/>
        </p:nvSpPr>
        <p:spPr>
          <a:xfrm>
            <a:off x="2411761" y="2938042"/>
            <a:ext cx="2233546" cy="369332"/>
          </a:xfrm>
          <a:prstGeom prst="rect">
            <a:avLst/>
          </a:prstGeom>
          <a:noFill/>
        </p:spPr>
        <p:txBody>
          <a:bodyPr wrap="square" rtlCol="0">
            <a:spAutoFit/>
          </a:bodyPr>
          <a:lstStyle/>
          <a:p>
            <a:r>
              <a:rPr lang="es-ES" dirty="0" smtClean="0">
                <a:solidFill>
                  <a:srgbClr val="001334"/>
                </a:solidFill>
                <a:latin typeface="Garamond" panose="02020404030301010803" pitchFamily="18" charset="0"/>
              </a:rPr>
              <a:t>Desequilibrio </a:t>
            </a:r>
            <a:r>
              <a:rPr lang="es-ES" dirty="0" smtClean="0">
                <a:solidFill>
                  <a:srgbClr val="001334"/>
                </a:solidFill>
                <a:latin typeface="Garamond" panose="02020404030301010803" pitchFamily="18" charset="0"/>
                <a:sym typeface="Wingdings" panose="05000000000000000000" pitchFamily="2" charset="2"/>
              </a:rPr>
              <a:t> LVN</a:t>
            </a:r>
            <a:endParaRPr lang="es-ES" dirty="0" smtClean="0">
              <a:solidFill>
                <a:srgbClr val="001334"/>
              </a:solidFill>
              <a:latin typeface="Garamond" panose="02020404030301010803" pitchFamily="18" charset="0"/>
            </a:endParaRPr>
          </a:p>
        </p:txBody>
      </p:sp>
      <p:sp>
        <p:nvSpPr>
          <p:cNvPr id="24" name="CuadroTexto 23"/>
          <p:cNvSpPr txBox="1"/>
          <p:nvPr/>
        </p:nvSpPr>
        <p:spPr>
          <a:xfrm>
            <a:off x="2367919" y="3938839"/>
            <a:ext cx="2232248" cy="369332"/>
          </a:xfrm>
          <a:prstGeom prst="rect">
            <a:avLst/>
          </a:prstGeom>
          <a:noFill/>
        </p:spPr>
        <p:txBody>
          <a:bodyPr wrap="square" rtlCol="0">
            <a:spAutoFit/>
          </a:bodyPr>
          <a:lstStyle/>
          <a:p>
            <a:r>
              <a:rPr lang="es-ES" dirty="0" smtClean="0">
                <a:solidFill>
                  <a:srgbClr val="001334"/>
                </a:solidFill>
                <a:latin typeface="Garamond" panose="02020404030301010803" pitchFamily="18" charset="0"/>
              </a:rPr>
              <a:t>Desequilibrio </a:t>
            </a:r>
            <a:r>
              <a:rPr lang="es-ES" dirty="0" smtClean="0">
                <a:solidFill>
                  <a:srgbClr val="001334"/>
                </a:solidFill>
                <a:latin typeface="Garamond" panose="02020404030301010803" pitchFamily="18" charset="0"/>
                <a:sym typeface="Wingdings" panose="05000000000000000000" pitchFamily="2" charset="2"/>
              </a:rPr>
              <a:t> LVN</a:t>
            </a:r>
            <a:endParaRPr lang="es-ES" dirty="0">
              <a:solidFill>
                <a:srgbClr val="001334"/>
              </a:solidFill>
              <a:latin typeface="Garamond" panose="02020404030301010803" pitchFamily="18" charset="0"/>
            </a:endParaRPr>
          </a:p>
        </p:txBody>
      </p:sp>
      <p:sp>
        <p:nvSpPr>
          <p:cNvPr id="25" name="CuadroTexto 24"/>
          <p:cNvSpPr txBox="1"/>
          <p:nvPr/>
        </p:nvSpPr>
        <p:spPr>
          <a:xfrm>
            <a:off x="4614420" y="1418771"/>
            <a:ext cx="4314638" cy="4185761"/>
          </a:xfrm>
          <a:prstGeom prst="rect">
            <a:avLst/>
          </a:prstGeom>
          <a:noFill/>
        </p:spPr>
        <p:txBody>
          <a:bodyPr wrap="square" rtlCol="0">
            <a:spAutoFit/>
          </a:bodyPr>
          <a:lstStyle/>
          <a:p>
            <a:pPr algn="just"/>
            <a:r>
              <a:rPr lang="es-ES" sz="1400" dirty="0" smtClean="0">
                <a:latin typeface="Garamond" panose="02020404030301010803" pitchFamily="18" charset="0"/>
              </a:rPr>
              <a:t>Los tres elementos fundamentales que abarcan el </a:t>
            </a:r>
            <a:r>
              <a:rPr lang="es-ES" sz="1400" dirty="0" smtClean="0">
                <a:solidFill>
                  <a:srgbClr val="001334"/>
                </a:solidFill>
                <a:latin typeface="Garamond" panose="02020404030301010803" pitchFamily="18" charset="0"/>
              </a:rPr>
              <a:t>movimiento</a:t>
            </a:r>
            <a:r>
              <a:rPr lang="es-ES" sz="1400" dirty="0" smtClean="0">
                <a:latin typeface="Garamond" panose="02020404030301010803" pitchFamily="18" charset="0"/>
              </a:rPr>
              <a:t> del mercado son, el </a:t>
            </a:r>
            <a:r>
              <a:rPr lang="es-ES" sz="1400" b="1" dirty="0" smtClean="0">
                <a:latin typeface="Garamond" panose="02020404030301010803" pitchFamily="18" charset="0"/>
              </a:rPr>
              <a:t>precio, el tiempo y el volumen</a:t>
            </a:r>
            <a:r>
              <a:rPr lang="es-ES" sz="1400" dirty="0" smtClean="0">
                <a:latin typeface="Garamond" panose="02020404030301010803" pitchFamily="18" charset="0"/>
              </a:rPr>
              <a:t>. El precio es el medio que tiene el mercado de localizar una oportunidad. El tiempo regula cada una de esas oportunidades y el volumen mide el grado de éxito o fallo del movimiento.</a:t>
            </a:r>
          </a:p>
          <a:p>
            <a:pPr algn="just"/>
            <a:endParaRPr lang="es-ES" sz="1400" dirty="0">
              <a:latin typeface="Garamond" panose="02020404030301010803" pitchFamily="18" charset="0"/>
            </a:endParaRPr>
          </a:p>
          <a:p>
            <a:pPr algn="just"/>
            <a:r>
              <a:rPr lang="es-ES" sz="1400" dirty="0" smtClean="0">
                <a:latin typeface="Garamond" panose="02020404030301010803" pitchFamily="18" charset="0"/>
              </a:rPr>
              <a:t>Una vez transcurrida la sesión y se va formando una curva, aparecen zonas de aceptación y de rechazo.</a:t>
            </a:r>
          </a:p>
          <a:p>
            <a:pPr algn="just"/>
            <a:endParaRPr lang="es-ES" sz="1400" dirty="0">
              <a:latin typeface="Garamond" panose="02020404030301010803" pitchFamily="18" charset="0"/>
            </a:endParaRPr>
          </a:p>
          <a:p>
            <a:pPr algn="just"/>
            <a:r>
              <a:rPr lang="es-ES" sz="1400" dirty="0" smtClean="0">
                <a:latin typeface="Garamond" panose="02020404030301010803" pitchFamily="18" charset="0"/>
              </a:rPr>
              <a:t>Las zonas de equilibrio son aquellas zonas en las que las órdenes más veces se han cruzado, es decir, en las que el precio ha pasado más tiempo. Así, cuanto más volumen haya en el mercado, mayor equilibrio tendrá el mismo  por lo que se producirá una zona de equilibrio denominadas HVN. En estas zonas se sitúa el POC.</a:t>
            </a:r>
          </a:p>
          <a:p>
            <a:pPr algn="just"/>
            <a:endParaRPr lang="es-ES" sz="1400" dirty="0" smtClean="0">
              <a:latin typeface="Garamond" panose="02020404030301010803" pitchFamily="18" charset="0"/>
            </a:endParaRPr>
          </a:p>
          <a:p>
            <a:pPr algn="just"/>
            <a:r>
              <a:rPr lang="es-ES" sz="1400" dirty="0" smtClean="0">
                <a:latin typeface="Garamond" panose="02020404030301010803" pitchFamily="18" charset="0"/>
              </a:rPr>
              <a:t>La zona de desequilibrio sería la situación contraria y se llama LVN.</a:t>
            </a:r>
            <a:endParaRPr lang="es-ES" sz="1400" dirty="0">
              <a:latin typeface="Garamond" panose="02020404030301010803" pitchFamily="18" charset="0"/>
            </a:endParaRPr>
          </a:p>
        </p:txBody>
      </p:sp>
      <p:sp>
        <p:nvSpPr>
          <p:cNvPr id="26" name="3 CuadroTexto"/>
          <p:cNvSpPr txBox="1"/>
          <p:nvPr/>
        </p:nvSpPr>
        <p:spPr>
          <a:xfrm>
            <a:off x="3491880" y="452414"/>
            <a:ext cx="5486831" cy="369332"/>
          </a:xfrm>
          <a:prstGeom prst="rect">
            <a:avLst/>
          </a:prstGeom>
          <a:noFill/>
        </p:spPr>
        <p:txBody>
          <a:bodyPr wrap="square" rtlCol="0">
            <a:spAutoFit/>
          </a:bodyPr>
          <a:lstStyle/>
          <a:p>
            <a:r>
              <a:rPr lang="es-ES" b="1" dirty="0" smtClean="0">
                <a:solidFill>
                  <a:srgbClr val="001334"/>
                </a:solidFill>
                <a:latin typeface="Garamond" panose="02020404030301010803" pitchFamily="18" charset="0"/>
              </a:rPr>
              <a:t>2. </a:t>
            </a:r>
            <a:r>
              <a:rPr lang="es-ES" b="1" dirty="0" smtClean="0">
                <a:latin typeface="Garamond" panose="02020404030301010803" pitchFamily="18" charset="0"/>
              </a:rPr>
              <a:t>ZONAS DE EQUILIBRIO Y DESEQUILIBRIO</a:t>
            </a:r>
            <a:endParaRPr lang="es-ES" b="1" dirty="0">
              <a:latin typeface="Garamond" panose="02020404030301010803" pitchFamily="18" charset="0"/>
            </a:endParaRPr>
          </a:p>
        </p:txBody>
      </p:sp>
      <p:sp>
        <p:nvSpPr>
          <p:cNvPr id="20" name="Elipse 19"/>
          <p:cNvSpPr/>
          <p:nvPr/>
        </p:nvSpPr>
        <p:spPr>
          <a:xfrm>
            <a:off x="264840" y="2975034"/>
            <a:ext cx="316767" cy="3323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Elipse 26"/>
          <p:cNvSpPr/>
          <p:nvPr/>
        </p:nvSpPr>
        <p:spPr>
          <a:xfrm>
            <a:off x="264840" y="3982314"/>
            <a:ext cx="316767" cy="3323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4760870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2249</Words>
  <Application>Microsoft Office PowerPoint</Application>
  <PresentationFormat>Presentación en pantalla (4:3)</PresentationFormat>
  <Paragraphs>270</Paragraphs>
  <Slides>29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29</vt:i4>
      </vt:variant>
    </vt:vector>
  </HeadingPairs>
  <TitlesOfParts>
    <vt:vector size="34" baseType="lpstr">
      <vt:lpstr>Arial</vt:lpstr>
      <vt:lpstr>Calibri</vt:lpstr>
      <vt:lpstr>Garamond</vt:lpstr>
      <vt:lpstr>Wingdings</vt:lpstr>
      <vt:lpstr>Tema de Office</vt:lpstr>
      <vt:lpstr>MARKET PROFILE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MARKET PROFILE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Irene</dc:creator>
  <cp:lastModifiedBy>Usuario</cp:lastModifiedBy>
  <cp:revision>87</cp:revision>
  <dcterms:created xsi:type="dcterms:W3CDTF">2017-10-18T15:37:44Z</dcterms:created>
  <dcterms:modified xsi:type="dcterms:W3CDTF">2019-10-11T09:39:42Z</dcterms:modified>
</cp:coreProperties>
</file>